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66" r:id="rId4"/>
    <p:sldId id="269" r:id="rId5"/>
    <p:sldId id="270" r:id="rId6"/>
    <p:sldId id="263" r:id="rId7"/>
    <p:sldId id="275" r:id="rId8"/>
    <p:sldId id="274" r:id="rId9"/>
    <p:sldId id="280" r:id="rId10"/>
    <p:sldId id="284" r:id="rId11"/>
    <p:sldId id="286" r:id="rId12"/>
    <p:sldId id="287" r:id="rId13"/>
    <p:sldId id="281" r:id="rId14"/>
    <p:sldId id="288" r:id="rId15"/>
    <p:sldId id="278" r:id="rId16"/>
    <p:sldId id="285" r:id="rId17"/>
    <p:sldId id="289" r:id="rId18"/>
    <p:sldId id="290" r:id="rId19"/>
    <p:sldId id="277" r:id="rId20"/>
    <p:sldId id="291" r:id="rId21"/>
    <p:sldId id="292" r:id="rId22"/>
    <p:sldId id="293" r:id="rId23"/>
    <p:sldId id="294" r:id="rId24"/>
    <p:sldId id="295" r:id="rId25"/>
    <p:sldId id="296" r:id="rId26"/>
    <p:sldId id="29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5" d="100"/>
          <a:sy n="85" d="100"/>
        </p:scale>
        <p:origin x="54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T"/>
          </a:p>
        </p:txBody>
      </p:sp>
      <p:sp>
        <p:nvSpPr>
          <p:cNvPr id="4" name="Date Placeholder 3"/>
          <p:cNvSpPr>
            <a:spLocks noGrp="1"/>
          </p:cNvSpPr>
          <p:nvPr>
            <p:ph type="dt" sz="half" idx="10"/>
          </p:nvPr>
        </p:nvSpPr>
        <p:spPr/>
        <p:txBody>
          <a:bodyPr/>
          <a:lstStyle/>
          <a:p>
            <a:fld id="{E15ABAB4-9560-4536-A697-FC900B38A313}" type="datetimeFigureOut">
              <a:rPr lang="en-TT" smtClean="0"/>
              <a:t>20/03/2026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287473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E15ABAB4-9560-4536-A697-FC900B38A313}" type="datetimeFigureOut">
              <a:rPr lang="en-TT" smtClean="0"/>
              <a:t>20/03/2026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3532310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T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E15ABAB4-9560-4536-A697-FC900B38A313}" type="datetimeFigureOut">
              <a:rPr lang="en-TT" smtClean="0"/>
              <a:t>20/03/2026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70629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E15ABAB4-9560-4536-A697-FC900B38A313}" type="datetimeFigureOut">
              <a:rPr lang="en-TT" smtClean="0"/>
              <a:t>20/03/2026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130384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5ABAB4-9560-4536-A697-FC900B38A313}" type="datetimeFigureOut">
              <a:rPr lang="en-TT" smtClean="0"/>
              <a:t>20/03/2026</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308281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Date Placeholder 4"/>
          <p:cNvSpPr>
            <a:spLocks noGrp="1"/>
          </p:cNvSpPr>
          <p:nvPr>
            <p:ph type="dt" sz="half" idx="10"/>
          </p:nvPr>
        </p:nvSpPr>
        <p:spPr/>
        <p:txBody>
          <a:bodyPr/>
          <a:lstStyle/>
          <a:p>
            <a:fld id="{E15ABAB4-9560-4536-A697-FC900B38A313}" type="datetimeFigureOut">
              <a:rPr lang="en-TT" smtClean="0"/>
              <a:t>20/03/2026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896299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T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7" name="Date Placeholder 6"/>
          <p:cNvSpPr>
            <a:spLocks noGrp="1"/>
          </p:cNvSpPr>
          <p:nvPr>
            <p:ph type="dt" sz="half" idx="10"/>
          </p:nvPr>
        </p:nvSpPr>
        <p:spPr/>
        <p:txBody>
          <a:bodyPr/>
          <a:lstStyle/>
          <a:p>
            <a:fld id="{E15ABAB4-9560-4536-A697-FC900B38A313}" type="datetimeFigureOut">
              <a:rPr lang="en-TT" smtClean="0"/>
              <a:t>20/03/2026</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171242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Date Placeholder 2"/>
          <p:cNvSpPr>
            <a:spLocks noGrp="1"/>
          </p:cNvSpPr>
          <p:nvPr>
            <p:ph type="dt" sz="half" idx="10"/>
          </p:nvPr>
        </p:nvSpPr>
        <p:spPr/>
        <p:txBody>
          <a:bodyPr/>
          <a:lstStyle/>
          <a:p>
            <a:fld id="{E15ABAB4-9560-4536-A697-FC900B38A313}" type="datetimeFigureOut">
              <a:rPr lang="en-TT" smtClean="0"/>
              <a:t>20/03/2026</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3877338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5ABAB4-9560-4536-A697-FC900B38A313}" type="datetimeFigureOut">
              <a:rPr lang="en-TT" smtClean="0"/>
              <a:t>20/03/2026</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1562148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5ABAB4-9560-4536-A697-FC900B38A313}" type="datetimeFigureOut">
              <a:rPr lang="en-TT" smtClean="0"/>
              <a:t>20/03/2026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3159674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5ABAB4-9560-4536-A697-FC900B38A313}" type="datetimeFigureOut">
              <a:rPr lang="en-TT" smtClean="0"/>
              <a:t>20/03/2026</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B8AF1DEA-B067-40E7-8345-6851D199DAEC}" type="slidenum">
              <a:rPr lang="en-TT" smtClean="0"/>
              <a:t>‹#›</a:t>
            </a:fld>
            <a:endParaRPr lang="en-TT"/>
          </a:p>
        </p:txBody>
      </p:sp>
    </p:spTree>
    <p:extLst>
      <p:ext uri="{BB962C8B-B14F-4D97-AF65-F5344CB8AC3E}">
        <p14:creationId xmlns:p14="http://schemas.microsoft.com/office/powerpoint/2010/main" val="4162290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ABAB4-9560-4536-A697-FC900B38A313}" type="datetimeFigureOut">
              <a:rPr lang="en-TT" smtClean="0"/>
              <a:t>20/03/2026</a:t>
            </a:fld>
            <a:endParaRPr lang="en-T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T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F1DEA-B067-40E7-8345-6851D199DAEC}" type="slidenum">
              <a:rPr lang="en-TT" smtClean="0"/>
              <a:t>‹#›</a:t>
            </a:fld>
            <a:endParaRPr lang="en-TT"/>
          </a:p>
        </p:txBody>
      </p:sp>
    </p:spTree>
    <p:extLst>
      <p:ext uri="{BB962C8B-B14F-4D97-AF65-F5344CB8AC3E}">
        <p14:creationId xmlns:p14="http://schemas.microsoft.com/office/powerpoint/2010/main" val="311087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phrasebank.manchester.ac.uk/discussing-finding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370A5-FAC1-CE42-3356-0199DDA59C83}"/>
              </a:ext>
            </a:extLst>
          </p:cNvPr>
          <p:cNvSpPr>
            <a:spLocks noGrp="1"/>
          </p:cNvSpPr>
          <p:nvPr>
            <p:ph type="ctrTitle"/>
          </p:nvPr>
        </p:nvSpPr>
        <p:spPr/>
        <p:txBody>
          <a:bodyPr>
            <a:normAutofit/>
          </a:bodyPr>
          <a:lstStyle/>
          <a:p>
            <a:r>
              <a:rPr lang="en-TT" sz="4000" dirty="0"/>
              <a:t>Chapter 4 Findings and Discussion</a:t>
            </a:r>
          </a:p>
        </p:txBody>
      </p:sp>
      <p:sp>
        <p:nvSpPr>
          <p:cNvPr id="3" name="Subtitle 2">
            <a:extLst>
              <a:ext uri="{FF2B5EF4-FFF2-40B4-BE49-F238E27FC236}">
                <a16:creationId xmlns:a16="http://schemas.microsoft.com/office/drawing/2014/main" id="{E28AABC7-085B-C259-A38F-D92C0D085D0E}"/>
              </a:ext>
            </a:extLst>
          </p:cNvPr>
          <p:cNvSpPr>
            <a:spLocks noGrp="1"/>
          </p:cNvSpPr>
          <p:nvPr>
            <p:ph type="subTitle" idx="1"/>
          </p:nvPr>
        </p:nvSpPr>
        <p:spPr/>
        <p:txBody>
          <a:bodyPr/>
          <a:lstStyle/>
          <a:p>
            <a:r>
              <a:rPr lang="en-TT" dirty="0"/>
              <a:t>Dr Andre Samuel</a:t>
            </a:r>
          </a:p>
          <a:p>
            <a:r>
              <a:rPr lang="en-TT" dirty="0"/>
              <a:t>2026</a:t>
            </a:r>
          </a:p>
        </p:txBody>
      </p:sp>
    </p:spTree>
    <p:extLst>
      <p:ext uri="{BB962C8B-B14F-4D97-AF65-F5344CB8AC3E}">
        <p14:creationId xmlns:p14="http://schemas.microsoft.com/office/powerpoint/2010/main" val="336433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123A3-0E50-DED8-9209-84693C4AA257}"/>
              </a:ext>
            </a:extLst>
          </p:cNvPr>
          <p:cNvSpPr>
            <a:spLocks noGrp="1"/>
          </p:cNvSpPr>
          <p:nvPr>
            <p:ph type="title"/>
          </p:nvPr>
        </p:nvSpPr>
        <p:spPr/>
        <p:txBody>
          <a:bodyPr>
            <a:normAutofit/>
          </a:bodyPr>
          <a:lstStyle/>
          <a:p>
            <a:r>
              <a:rPr lang="en-TT" sz="3600" dirty="0"/>
              <a:t>Analysis for Objective 1</a:t>
            </a:r>
          </a:p>
        </p:txBody>
      </p:sp>
      <p:sp>
        <p:nvSpPr>
          <p:cNvPr id="3" name="Content Placeholder 2">
            <a:extLst>
              <a:ext uri="{FF2B5EF4-FFF2-40B4-BE49-F238E27FC236}">
                <a16:creationId xmlns:a16="http://schemas.microsoft.com/office/drawing/2014/main" id="{A0D5DFD2-7885-9AFB-E300-231B86F51729}"/>
              </a:ext>
            </a:extLst>
          </p:cNvPr>
          <p:cNvSpPr>
            <a:spLocks noGrp="1"/>
          </p:cNvSpPr>
          <p:nvPr>
            <p:ph sz="half" idx="1"/>
          </p:nvPr>
        </p:nvSpPr>
        <p:spPr/>
        <p:txBody>
          <a:bodyPr>
            <a:normAutofit fontScale="85000" lnSpcReduction="20000"/>
          </a:bodyPr>
          <a:lstStyle/>
          <a:p>
            <a:r>
              <a:rPr lang="en-US" b="1" dirty="0"/>
              <a:t>Method:</a:t>
            </a:r>
            <a:r>
              <a:rPr lang="en-US" dirty="0"/>
              <a:t> Ratio Analysis and Trend Analysis </a:t>
            </a:r>
          </a:p>
          <a:p>
            <a:endParaRPr lang="en-US" b="1" dirty="0"/>
          </a:p>
          <a:p>
            <a:r>
              <a:rPr lang="en-US" b="1" dirty="0"/>
              <a:t>Analytical Steps</a:t>
            </a:r>
          </a:p>
          <a:p>
            <a:pPr lvl="1"/>
            <a:r>
              <a:rPr lang="en-US" dirty="0"/>
              <a:t>Calculate working capital ratios for each firm</a:t>
            </a:r>
          </a:p>
          <a:p>
            <a:pPr lvl="1"/>
            <a:r>
              <a:rPr lang="en-US" dirty="0"/>
              <a:t>Compare ratios across years (trend analysis)</a:t>
            </a:r>
          </a:p>
          <a:p>
            <a:pPr lvl="1"/>
            <a:r>
              <a:rPr lang="en-US" dirty="0"/>
              <a:t>Compare ratios between firms (cross-firm comparison) </a:t>
            </a:r>
          </a:p>
          <a:p>
            <a:r>
              <a:rPr lang="en-US" b="1" dirty="0"/>
              <a:t>Graphs/Charts</a:t>
            </a:r>
          </a:p>
          <a:p>
            <a:pPr lvl="1"/>
            <a:r>
              <a:rPr lang="en-US" dirty="0"/>
              <a:t>Graph of Current Ratio by year</a:t>
            </a:r>
          </a:p>
          <a:p>
            <a:pPr lvl="1"/>
            <a:r>
              <a:rPr lang="en-US" dirty="0"/>
              <a:t>Graph of Receivable Days</a:t>
            </a:r>
          </a:p>
          <a:p>
            <a:pPr lvl="1"/>
            <a:r>
              <a:rPr lang="en-US" dirty="0"/>
              <a:t>Graph of Inventory Turnover</a:t>
            </a:r>
          </a:p>
          <a:p>
            <a:endParaRPr lang="en-TT" dirty="0"/>
          </a:p>
        </p:txBody>
      </p:sp>
      <p:pic>
        <p:nvPicPr>
          <p:cNvPr id="6" name="Content Placeholder 5">
            <a:extLst>
              <a:ext uri="{FF2B5EF4-FFF2-40B4-BE49-F238E27FC236}">
                <a16:creationId xmlns:a16="http://schemas.microsoft.com/office/drawing/2014/main" id="{ED73C4C6-E236-27C0-C636-40D51B16F09D}"/>
              </a:ext>
            </a:extLst>
          </p:cNvPr>
          <p:cNvPicPr>
            <a:picLocks noGrp="1" noChangeAspect="1"/>
          </p:cNvPicPr>
          <p:nvPr>
            <p:ph sz="half" idx="2"/>
          </p:nvPr>
        </p:nvPicPr>
        <p:blipFill>
          <a:blip r:embed="rId2"/>
          <a:stretch>
            <a:fillRect/>
          </a:stretch>
        </p:blipFill>
        <p:spPr>
          <a:xfrm>
            <a:off x="6689241" y="1825625"/>
            <a:ext cx="5151566" cy="4320914"/>
          </a:xfrm>
          <a:prstGeom prst="rect">
            <a:avLst/>
          </a:prstGeom>
        </p:spPr>
      </p:pic>
    </p:spTree>
    <p:extLst>
      <p:ext uri="{BB962C8B-B14F-4D97-AF65-F5344CB8AC3E}">
        <p14:creationId xmlns:p14="http://schemas.microsoft.com/office/powerpoint/2010/main" val="651663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90464-BA84-D34F-F90F-DFB4B9722B4C}"/>
              </a:ext>
            </a:extLst>
          </p:cNvPr>
          <p:cNvSpPr>
            <a:spLocks noGrp="1"/>
          </p:cNvSpPr>
          <p:nvPr>
            <p:ph type="title"/>
          </p:nvPr>
        </p:nvSpPr>
        <p:spPr/>
        <p:txBody>
          <a:bodyPr>
            <a:normAutofit/>
          </a:bodyPr>
          <a:lstStyle/>
          <a:p>
            <a:r>
              <a:rPr lang="en-TT" sz="3600" dirty="0"/>
              <a:t>Analysis for Objective 2</a:t>
            </a:r>
          </a:p>
        </p:txBody>
      </p:sp>
      <p:sp>
        <p:nvSpPr>
          <p:cNvPr id="3" name="Content Placeholder 2">
            <a:extLst>
              <a:ext uri="{FF2B5EF4-FFF2-40B4-BE49-F238E27FC236}">
                <a16:creationId xmlns:a16="http://schemas.microsoft.com/office/drawing/2014/main" id="{C585B8DB-C2FA-9D2D-5F45-D3DDAF4C282B}"/>
              </a:ext>
            </a:extLst>
          </p:cNvPr>
          <p:cNvSpPr>
            <a:spLocks noGrp="1"/>
          </p:cNvSpPr>
          <p:nvPr>
            <p:ph sz="half" idx="1"/>
          </p:nvPr>
        </p:nvSpPr>
        <p:spPr/>
        <p:txBody>
          <a:bodyPr>
            <a:normAutofit lnSpcReduction="10000"/>
          </a:bodyPr>
          <a:lstStyle/>
          <a:p>
            <a:r>
              <a:rPr lang="en-TT" b="1" dirty="0"/>
              <a:t>Method: </a:t>
            </a:r>
            <a:r>
              <a:rPr lang="en-TT" dirty="0"/>
              <a:t>Profitability Ratio Analysis </a:t>
            </a:r>
          </a:p>
          <a:p>
            <a:endParaRPr lang="en-US" b="1" dirty="0"/>
          </a:p>
          <a:p>
            <a:r>
              <a:rPr lang="en-US" b="1" dirty="0"/>
              <a:t>Analytical Steps</a:t>
            </a:r>
          </a:p>
          <a:p>
            <a:pPr lvl="1"/>
            <a:r>
              <a:rPr lang="en-US" dirty="0"/>
              <a:t>Calculate profitability ratios for each firm.</a:t>
            </a:r>
          </a:p>
          <a:p>
            <a:pPr lvl="1"/>
            <a:r>
              <a:rPr lang="en-US" dirty="0"/>
              <a:t>Compare profitability across the three years.</a:t>
            </a:r>
          </a:p>
          <a:p>
            <a:pPr lvl="1"/>
            <a:r>
              <a:rPr lang="en-US" dirty="0"/>
              <a:t>Compare profitability between firms.</a:t>
            </a:r>
          </a:p>
          <a:p>
            <a:pPr lvl="1"/>
            <a:r>
              <a:rPr lang="en-US" dirty="0"/>
              <a:t>Descriptive Statistics- mean, std. dev for each firm</a:t>
            </a:r>
          </a:p>
          <a:p>
            <a:endParaRPr lang="en-US" dirty="0"/>
          </a:p>
          <a:p>
            <a:endParaRPr lang="en-TT" dirty="0"/>
          </a:p>
        </p:txBody>
      </p:sp>
      <p:pic>
        <p:nvPicPr>
          <p:cNvPr id="6" name="Content Placeholder 5">
            <a:extLst>
              <a:ext uri="{FF2B5EF4-FFF2-40B4-BE49-F238E27FC236}">
                <a16:creationId xmlns:a16="http://schemas.microsoft.com/office/drawing/2014/main" id="{3224F60C-C490-EBAE-01FF-1DD8982C2C77}"/>
              </a:ext>
            </a:extLst>
          </p:cNvPr>
          <p:cNvPicPr>
            <a:picLocks noGrp="1" noChangeAspect="1"/>
          </p:cNvPicPr>
          <p:nvPr>
            <p:ph sz="half" idx="2"/>
          </p:nvPr>
        </p:nvPicPr>
        <p:blipFill>
          <a:blip r:embed="rId2"/>
          <a:stretch>
            <a:fillRect/>
          </a:stretch>
        </p:blipFill>
        <p:spPr>
          <a:xfrm>
            <a:off x="6651202" y="673660"/>
            <a:ext cx="4702598" cy="4351338"/>
          </a:xfrm>
          <a:prstGeom prst="rect">
            <a:avLst/>
          </a:prstGeom>
        </p:spPr>
      </p:pic>
      <p:pic>
        <p:nvPicPr>
          <p:cNvPr id="7" name="Picture 6">
            <a:extLst>
              <a:ext uri="{FF2B5EF4-FFF2-40B4-BE49-F238E27FC236}">
                <a16:creationId xmlns:a16="http://schemas.microsoft.com/office/drawing/2014/main" id="{EAF58B82-295E-B8A7-9981-780BF3916462}"/>
              </a:ext>
            </a:extLst>
          </p:cNvPr>
          <p:cNvPicPr>
            <a:picLocks noChangeAspect="1"/>
          </p:cNvPicPr>
          <p:nvPr/>
        </p:nvPicPr>
        <p:blipFill>
          <a:blip r:embed="rId3"/>
          <a:stretch>
            <a:fillRect/>
          </a:stretch>
        </p:blipFill>
        <p:spPr>
          <a:xfrm>
            <a:off x="6651202" y="5240210"/>
            <a:ext cx="4143255" cy="1512433"/>
          </a:xfrm>
          <a:prstGeom prst="rect">
            <a:avLst/>
          </a:prstGeom>
        </p:spPr>
      </p:pic>
    </p:spTree>
    <p:extLst>
      <p:ext uri="{BB962C8B-B14F-4D97-AF65-F5344CB8AC3E}">
        <p14:creationId xmlns:p14="http://schemas.microsoft.com/office/powerpoint/2010/main" val="33690842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A253F-D00D-C631-1317-7D801F7A0842}"/>
              </a:ext>
            </a:extLst>
          </p:cNvPr>
          <p:cNvSpPr>
            <a:spLocks noGrp="1"/>
          </p:cNvSpPr>
          <p:nvPr>
            <p:ph type="title"/>
          </p:nvPr>
        </p:nvSpPr>
        <p:spPr/>
        <p:txBody>
          <a:bodyPr>
            <a:normAutofit/>
          </a:bodyPr>
          <a:lstStyle/>
          <a:p>
            <a:r>
              <a:rPr lang="en-TT" sz="3600" dirty="0"/>
              <a:t>Analysis for Objective 3</a:t>
            </a:r>
          </a:p>
        </p:txBody>
      </p:sp>
      <p:sp>
        <p:nvSpPr>
          <p:cNvPr id="3" name="Content Placeholder 2">
            <a:extLst>
              <a:ext uri="{FF2B5EF4-FFF2-40B4-BE49-F238E27FC236}">
                <a16:creationId xmlns:a16="http://schemas.microsoft.com/office/drawing/2014/main" id="{5C0C6308-2E9F-C64A-F71E-5F9C3F1C839E}"/>
              </a:ext>
            </a:extLst>
          </p:cNvPr>
          <p:cNvSpPr>
            <a:spLocks noGrp="1"/>
          </p:cNvSpPr>
          <p:nvPr>
            <p:ph idx="1"/>
          </p:nvPr>
        </p:nvSpPr>
        <p:spPr>
          <a:xfrm>
            <a:off x="838200" y="1825625"/>
            <a:ext cx="10744200" cy="4351338"/>
          </a:xfrm>
        </p:spPr>
        <p:txBody>
          <a:bodyPr>
            <a:normAutofit/>
          </a:bodyPr>
          <a:lstStyle/>
          <a:p>
            <a:r>
              <a:rPr lang="en-TT" b="1" dirty="0"/>
              <a:t>Method: </a:t>
            </a:r>
            <a:r>
              <a:rPr lang="en-TT" dirty="0"/>
              <a:t>Correlation and Regression</a:t>
            </a:r>
          </a:p>
          <a:p>
            <a:pPr>
              <a:buNone/>
            </a:pPr>
            <a:endParaRPr lang="en-TT" sz="2400" b="1" dirty="0"/>
          </a:p>
          <a:p>
            <a:r>
              <a:rPr lang="en-TT" sz="2400" b="1" dirty="0"/>
              <a:t>Dependent Variable (Profitability)</a:t>
            </a:r>
          </a:p>
          <a:p>
            <a:pPr lvl="1"/>
            <a:r>
              <a:rPr lang="en-TT" sz="2000" dirty="0"/>
              <a:t>ROA (Return on Assets)</a:t>
            </a:r>
            <a:br>
              <a:rPr lang="en-TT" sz="2000" dirty="0"/>
            </a:br>
            <a:endParaRPr lang="en-TT" sz="2000" dirty="0"/>
          </a:p>
          <a:p>
            <a:r>
              <a:rPr lang="en-TT" sz="2400" b="1" dirty="0"/>
              <a:t>Independent Variables (Working Capital)</a:t>
            </a:r>
          </a:p>
          <a:p>
            <a:pPr lvl="1"/>
            <a:r>
              <a:rPr lang="en-TT" sz="2000" dirty="0"/>
              <a:t>Current Ratio (CR)</a:t>
            </a:r>
          </a:p>
          <a:p>
            <a:pPr lvl="1"/>
            <a:r>
              <a:rPr lang="en-TT" sz="2000" dirty="0"/>
              <a:t>Inventory Turnover (IT)</a:t>
            </a:r>
          </a:p>
          <a:p>
            <a:pPr lvl="1"/>
            <a:r>
              <a:rPr lang="en-TT" sz="2000" dirty="0"/>
              <a:t>Receivable Days (ARD)</a:t>
            </a:r>
          </a:p>
          <a:p>
            <a:pPr lvl="1"/>
            <a:endParaRPr lang="en-TT" sz="2000" dirty="0"/>
          </a:p>
          <a:p>
            <a:r>
              <a:rPr lang="en-US" sz="2400" dirty="0"/>
              <a:t>ROA= β0​ + β1​(Current Ratio) + β2​(Receivable Days) + β3​(Inventory Turnover) </a:t>
            </a:r>
          </a:p>
          <a:p>
            <a:endParaRPr lang="en-TT" dirty="0"/>
          </a:p>
          <a:p>
            <a:endParaRPr lang="en-TT" dirty="0"/>
          </a:p>
        </p:txBody>
      </p:sp>
    </p:spTree>
    <p:extLst>
      <p:ext uri="{BB962C8B-B14F-4D97-AF65-F5344CB8AC3E}">
        <p14:creationId xmlns:p14="http://schemas.microsoft.com/office/powerpoint/2010/main" val="3487961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B573FE-538E-06CA-0EDF-F43D497E08DE}"/>
              </a:ext>
            </a:extLst>
          </p:cNvPr>
          <p:cNvSpPr>
            <a:spLocks noGrp="1"/>
          </p:cNvSpPr>
          <p:nvPr>
            <p:ph type="title"/>
          </p:nvPr>
        </p:nvSpPr>
        <p:spPr/>
        <p:txBody>
          <a:bodyPr/>
          <a:lstStyle/>
          <a:p>
            <a:endParaRPr lang="en-TT"/>
          </a:p>
        </p:txBody>
      </p:sp>
      <p:sp>
        <p:nvSpPr>
          <p:cNvPr id="3" name="Content Placeholder 2">
            <a:extLst>
              <a:ext uri="{FF2B5EF4-FFF2-40B4-BE49-F238E27FC236}">
                <a16:creationId xmlns:a16="http://schemas.microsoft.com/office/drawing/2014/main" id="{364D6CCF-8B82-6115-191D-B35B751509D4}"/>
              </a:ext>
            </a:extLst>
          </p:cNvPr>
          <p:cNvSpPr>
            <a:spLocks noGrp="1"/>
          </p:cNvSpPr>
          <p:nvPr>
            <p:ph sz="half" idx="1"/>
          </p:nvPr>
        </p:nvSpPr>
        <p:spPr>
          <a:xfrm>
            <a:off x="775447" y="1960095"/>
            <a:ext cx="3671047" cy="4351338"/>
          </a:xfrm>
        </p:spPr>
        <p:txBody>
          <a:bodyPr>
            <a:normAutofit/>
          </a:bodyPr>
          <a:lstStyle/>
          <a:p>
            <a:r>
              <a:rPr lang="en-US" b="1" dirty="0"/>
              <a:t>Analytical Steps</a:t>
            </a:r>
          </a:p>
          <a:p>
            <a:pPr lvl="1"/>
            <a:r>
              <a:rPr lang="en-TT" dirty="0"/>
              <a:t>Using Excel setup panel data</a:t>
            </a:r>
          </a:p>
          <a:p>
            <a:pPr lvl="1"/>
            <a:r>
              <a:rPr lang="en-TT" dirty="0"/>
              <a:t>Run Correlation analysis</a:t>
            </a:r>
          </a:p>
          <a:p>
            <a:pPr lvl="1"/>
            <a:r>
              <a:rPr lang="en-TT" dirty="0"/>
              <a:t>Run Regression Analysis</a:t>
            </a:r>
          </a:p>
          <a:p>
            <a:pPr lvl="1"/>
            <a:endParaRPr lang="en-TT" dirty="0"/>
          </a:p>
        </p:txBody>
      </p:sp>
      <p:pic>
        <p:nvPicPr>
          <p:cNvPr id="7" name="Content Placeholder 6">
            <a:extLst>
              <a:ext uri="{FF2B5EF4-FFF2-40B4-BE49-F238E27FC236}">
                <a16:creationId xmlns:a16="http://schemas.microsoft.com/office/drawing/2014/main" id="{8D59206B-4D32-B767-4C28-5F0FE4DE5C4B}"/>
              </a:ext>
            </a:extLst>
          </p:cNvPr>
          <p:cNvPicPr>
            <a:picLocks noGrp="1" noChangeAspect="1"/>
          </p:cNvPicPr>
          <p:nvPr>
            <p:ph sz="half" idx="2"/>
          </p:nvPr>
        </p:nvPicPr>
        <p:blipFill>
          <a:blip r:embed="rId2"/>
          <a:stretch>
            <a:fillRect/>
          </a:stretch>
        </p:blipFill>
        <p:spPr>
          <a:xfrm>
            <a:off x="4509247" y="2308376"/>
            <a:ext cx="7150100" cy="2758308"/>
          </a:xfrm>
          <a:prstGeom prst="rect">
            <a:avLst/>
          </a:prstGeom>
        </p:spPr>
      </p:pic>
    </p:spTree>
    <p:extLst>
      <p:ext uri="{BB962C8B-B14F-4D97-AF65-F5344CB8AC3E}">
        <p14:creationId xmlns:p14="http://schemas.microsoft.com/office/powerpoint/2010/main" val="761526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D451181-100B-79F9-A8DB-FE406A05A9C5}"/>
              </a:ext>
            </a:extLst>
          </p:cNvPr>
          <p:cNvSpPr>
            <a:spLocks noGrp="1"/>
          </p:cNvSpPr>
          <p:nvPr>
            <p:ph sz="half" idx="1"/>
          </p:nvPr>
        </p:nvSpPr>
        <p:spPr>
          <a:xfrm>
            <a:off x="336176" y="1000872"/>
            <a:ext cx="5181600" cy="4351338"/>
          </a:xfrm>
        </p:spPr>
        <p:txBody>
          <a:bodyPr/>
          <a:lstStyle/>
          <a:p>
            <a:r>
              <a:rPr lang="en-TT" dirty="0"/>
              <a:t>Report Correlation</a:t>
            </a:r>
          </a:p>
          <a:p>
            <a:endParaRPr lang="en-TT" dirty="0"/>
          </a:p>
          <a:p>
            <a:endParaRPr lang="en-TT" dirty="0"/>
          </a:p>
          <a:p>
            <a:endParaRPr lang="en-TT" dirty="0"/>
          </a:p>
        </p:txBody>
      </p:sp>
      <p:sp>
        <p:nvSpPr>
          <p:cNvPr id="9" name="Content Placeholder 8">
            <a:extLst>
              <a:ext uri="{FF2B5EF4-FFF2-40B4-BE49-F238E27FC236}">
                <a16:creationId xmlns:a16="http://schemas.microsoft.com/office/drawing/2014/main" id="{2F41A962-BA87-134C-6372-D07C1CAF94E5}"/>
              </a:ext>
            </a:extLst>
          </p:cNvPr>
          <p:cNvSpPr>
            <a:spLocks noGrp="1"/>
          </p:cNvSpPr>
          <p:nvPr>
            <p:ph sz="half" idx="2"/>
          </p:nvPr>
        </p:nvSpPr>
        <p:spPr>
          <a:xfrm>
            <a:off x="6225988" y="1000872"/>
            <a:ext cx="5181600" cy="4351338"/>
          </a:xfrm>
        </p:spPr>
        <p:txBody>
          <a:bodyPr/>
          <a:lstStyle/>
          <a:p>
            <a:r>
              <a:rPr lang="en-TT" dirty="0"/>
              <a:t>Report Regression</a:t>
            </a:r>
          </a:p>
          <a:p>
            <a:endParaRPr lang="en-TT" dirty="0"/>
          </a:p>
        </p:txBody>
      </p:sp>
      <p:pic>
        <p:nvPicPr>
          <p:cNvPr id="10" name="Picture 9">
            <a:extLst>
              <a:ext uri="{FF2B5EF4-FFF2-40B4-BE49-F238E27FC236}">
                <a16:creationId xmlns:a16="http://schemas.microsoft.com/office/drawing/2014/main" id="{795E8A09-8A66-A61C-8AEA-646BDE05042C}"/>
              </a:ext>
            </a:extLst>
          </p:cNvPr>
          <p:cNvPicPr>
            <a:picLocks noChangeAspect="1"/>
          </p:cNvPicPr>
          <p:nvPr/>
        </p:nvPicPr>
        <p:blipFill>
          <a:blip r:embed="rId2"/>
          <a:stretch>
            <a:fillRect/>
          </a:stretch>
        </p:blipFill>
        <p:spPr>
          <a:xfrm>
            <a:off x="313316" y="1825625"/>
            <a:ext cx="5204460" cy="937260"/>
          </a:xfrm>
          <a:prstGeom prst="rect">
            <a:avLst/>
          </a:prstGeom>
        </p:spPr>
      </p:pic>
      <p:pic>
        <p:nvPicPr>
          <p:cNvPr id="11" name="Picture 10">
            <a:extLst>
              <a:ext uri="{FF2B5EF4-FFF2-40B4-BE49-F238E27FC236}">
                <a16:creationId xmlns:a16="http://schemas.microsoft.com/office/drawing/2014/main" id="{610B5F37-9E19-3AF6-D45F-2188F634649E}"/>
              </a:ext>
            </a:extLst>
          </p:cNvPr>
          <p:cNvPicPr>
            <a:picLocks noChangeAspect="1"/>
          </p:cNvPicPr>
          <p:nvPr/>
        </p:nvPicPr>
        <p:blipFill>
          <a:blip r:embed="rId3"/>
          <a:stretch>
            <a:fillRect/>
          </a:stretch>
        </p:blipFill>
        <p:spPr>
          <a:xfrm>
            <a:off x="6225988" y="1756409"/>
            <a:ext cx="5725460" cy="3443119"/>
          </a:xfrm>
          <a:prstGeom prst="rect">
            <a:avLst/>
          </a:prstGeom>
        </p:spPr>
      </p:pic>
    </p:spTree>
    <p:extLst>
      <p:ext uri="{BB962C8B-B14F-4D97-AF65-F5344CB8AC3E}">
        <p14:creationId xmlns:p14="http://schemas.microsoft.com/office/powerpoint/2010/main" val="8423004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C8669-8D22-5704-DF62-B16FC1A33DC1}"/>
              </a:ext>
            </a:extLst>
          </p:cNvPr>
          <p:cNvSpPr>
            <a:spLocks noGrp="1"/>
          </p:cNvSpPr>
          <p:nvPr>
            <p:ph type="title"/>
          </p:nvPr>
        </p:nvSpPr>
        <p:spPr/>
        <p:txBody>
          <a:bodyPr>
            <a:normAutofit/>
          </a:bodyPr>
          <a:lstStyle/>
          <a:p>
            <a:r>
              <a:rPr lang="en-TT" sz="3600" u="sng" dirty="0"/>
              <a:t>Example 2:</a:t>
            </a:r>
          </a:p>
        </p:txBody>
      </p:sp>
      <p:sp>
        <p:nvSpPr>
          <p:cNvPr id="3" name="Content Placeholder 2">
            <a:extLst>
              <a:ext uri="{FF2B5EF4-FFF2-40B4-BE49-F238E27FC236}">
                <a16:creationId xmlns:a16="http://schemas.microsoft.com/office/drawing/2014/main" id="{E7528E3C-7581-9159-7074-24A209D5CE01}"/>
              </a:ext>
            </a:extLst>
          </p:cNvPr>
          <p:cNvSpPr>
            <a:spLocks noGrp="1"/>
          </p:cNvSpPr>
          <p:nvPr>
            <p:ph idx="1"/>
          </p:nvPr>
        </p:nvSpPr>
        <p:spPr/>
        <p:txBody>
          <a:bodyPr>
            <a:normAutofit lnSpcReduction="10000"/>
          </a:bodyPr>
          <a:lstStyle/>
          <a:p>
            <a:r>
              <a:rPr lang="en-US" dirty="0">
                <a:solidFill>
                  <a:srgbClr val="FF0000"/>
                </a:solidFill>
              </a:rPr>
              <a:t>RQ:</a:t>
            </a:r>
            <a:r>
              <a:rPr lang="en-US" dirty="0"/>
              <a:t> To what extent does ESG disclosure influence investor-related financial performance in three publicly listed firms over a three-year period?</a:t>
            </a:r>
          </a:p>
          <a:p>
            <a:r>
              <a:rPr lang="en-US" dirty="0">
                <a:solidFill>
                  <a:srgbClr val="FF0000"/>
                </a:solidFill>
              </a:rPr>
              <a:t>Objectives:</a:t>
            </a:r>
          </a:p>
          <a:p>
            <a:pPr marL="514350" indent="-514350">
              <a:buAutoNum type="arabicPeriod"/>
            </a:pPr>
            <a:r>
              <a:rPr lang="en-US" dirty="0"/>
              <a:t>To </a:t>
            </a:r>
            <a:r>
              <a:rPr lang="en-US" dirty="0" err="1"/>
              <a:t>analyse</a:t>
            </a:r>
            <a:r>
              <a:rPr lang="en-US" dirty="0"/>
              <a:t> the level and trend of ESG disclosure among selected firms over a three-year period.</a:t>
            </a:r>
          </a:p>
          <a:p>
            <a:pPr marL="514350" indent="-514350">
              <a:buAutoNum type="arabicPeriod"/>
            </a:pPr>
            <a:r>
              <a:rPr lang="en-US" dirty="0"/>
              <a:t>To examine the relationship between ESG disclosure and firm financial performance indicators, including ROA and ROE.</a:t>
            </a:r>
          </a:p>
          <a:p>
            <a:pPr marL="514350" indent="-514350">
              <a:buAutoNum type="arabicPeriod"/>
            </a:pPr>
            <a:r>
              <a:rPr lang="en-US" dirty="0"/>
              <a:t>To evaluate the impact of ESG disclosure on investor-related market outcomes measured by share price.</a:t>
            </a:r>
            <a:endParaRPr lang="en-TT" dirty="0"/>
          </a:p>
          <a:p>
            <a:endParaRPr lang="en-TT" dirty="0"/>
          </a:p>
          <a:p>
            <a:endParaRPr lang="en-TT" dirty="0"/>
          </a:p>
        </p:txBody>
      </p:sp>
    </p:spTree>
    <p:extLst>
      <p:ext uri="{BB962C8B-B14F-4D97-AF65-F5344CB8AC3E}">
        <p14:creationId xmlns:p14="http://schemas.microsoft.com/office/powerpoint/2010/main" val="1188490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C2F98-722C-6F83-BE84-F96B191A772C}"/>
              </a:ext>
            </a:extLst>
          </p:cNvPr>
          <p:cNvSpPr>
            <a:spLocks noGrp="1"/>
          </p:cNvSpPr>
          <p:nvPr>
            <p:ph type="title"/>
          </p:nvPr>
        </p:nvSpPr>
        <p:spPr/>
        <p:txBody>
          <a:bodyPr/>
          <a:lstStyle/>
          <a:p>
            <a:r>
              <a:rPr lang="en-TT" dirty="0"/>
              <a:t>Analysis for Objective 1</a:t>
            </a:r>
          </a:p>
        </p:txBody>
      </p:sp>
      <p:sp>
        <p:nvSpPr>
          <p:cNvPr id="3" name="Content Placeholder 2">
            <a:extLst>
              <a:ext uri="{FF2B5EF4-FFF2-40B4-BE49-F238E27FC236}">
                <a16:creationId xmlns:a16="http://schemas.microsoft.com/office/drawing/2014/main" id="{E6CB3CEF-6F2D-D705-E453-B073D0697845}"/>
              </a:ext>
            </a:extLst>
          </p:cNvPr>
          <p:cNvSpPr>
            <a:spLocks noGrp="1"/>
          </p:cNvSpPr>
          <p:nvPr>
            <p:ph idx="1"/>
          </p:nvPr>
        </p:nvSpPr>
        <p:spPr>
          <a:xfrm>
            <a:off x="838200" y="1592542"/>
            <a:ext cx="10515600" cy="4351338"/>
          </a:xfrm>
        </p:spPr>
        <p:txBody>
          <a:bodyPr>
            <a:normAutofit/>
          </a:bodyPr>
          <a:lstStyle/>
          <a:p>
            <a:r>
              <a:rPr lang="en-TT" b="1" dirty="0"/>
              <a:t>Method: Descriptive statistics</a:t>
            </a:r>
            <a:endParaRPr lang="en-TT" dirty="0"/>
          </a:p>
          <a:p>
            <a:pPr lvl="1"/>
            <a:r>
              <a:rPr lang="en-TT" dirty="0"/>
              <a:t>Mean ESG score</a:t>
            </a:r>
          </a:p>
          <a:p>
            <a:pPr lvl="1"/>
            <a:r>
              <a:rPr lang="en-TT" dirty="0"/>
              <a:t>Minimum and maximum values</a:t>
            </a:r>
          </a:p>
          <a:p>
            <a:pPr lvl="1"/>
            <a:r>
              <a:rPr lang="en-TT" dirty="0"/>
              <a:t>Standard deviation</a:t>
            </a:r>
          </a:p>
          <a:p>
            <a:r>
              <a:rPr lang="en-TT" b="1" dirty="0"/>
              <a:t>Trend analysis</a:t>
            </a:r>
            <a:endParaRPr lang="en-TT" dirty="0"/>
          </a:p>
          <a:p>
            <a:pPr lvl="1"/>
            <a:r>
              <a:rPr lang="en-TT" dirty="0"/>
              <a:t>Compare ESG scores across years</a:t>
            </a:r>
          </a:p>
          <a:p>
            <a:pPr lvl="1"/>
            <a:r>
              <a:rPr lang="en-TT" dirty="0"/>
              <a:t>Identify whether ESG disclosure increases or decreases.</a:t>
            </a:r>
          </a:p>
          <a:p>
            <a:r>
              <a:rPr lang="en-TT" b="1" dirty="0"/>
              <a:t>Visualisation</a:t>
            </a:r>
            <a:endParaRPr lang="en-TT" dirty="0"/>
          </a:p>
          <a:p>
            <a:pPr lvl="1"/>
            <a:r>
              <a:rPr lang="en-TT" dirty="0"/>
              <a:t>Line charts showing ESG scores for each firm over time.</a:t>
            </a:r>
          </a:p>
          <a:p>
            <a:endParaRPr lang="en-TT" dirty="0"/>
          </a:p>
        </p:txBody>
      </p:sp>
    </p:spTree>
    <p:extLst>
      <p:ext uri="{BB962C8B-B14F-4D97-AF65-F5344CB8AC3E}">
        <p14:creationId xmlns:p14="http://schemas.microsoft.com/office/powerpoint/2010/main" val="2589885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49323-5ABB-1595-DE24-F1B6615378D7}"/>
              </a:ext>
            </a:extLst>
          </p:cNvPr>
          <p:cNvSpPr>
            <a:spLocks noGrp="1"/>
          </p:cNvSpPr>
          <p:nvPr>
            <p:ph type="title"/>
          </p:nvPr>
        </p:nvSpPr>
        <p:spPr/>
        <p:txBody>
          <a:bodyPr/>
          <a:lstStyle/>
          <a:p>
            <a:r>
              <a:rPr lang="en-TT" dirty="0"/>
              <a:t>Analysis for Objective 2</a:t>
            </a:r>
          </a:p>
        </p:txBody>
      </p:sp>
      <p:sp>
        <p:nvSpPr>
          <p:cNvPr id="3" name="Content Placeholder 2">
            <a:extLst>
              <a:ext uri="{FF2B5EF4-FFF2-40B4-BE49-F238E27FC236}">
                <a16:creationId xmlns:a16="http://schemas.microsoft.com/office/drawing/2014/main" id="{77213366-94DC-FEA1-599F-47F05E5C8733}"/>
              </a:ext>
            </a:extLst>
          </p:cNvPr>
          <p:cNvSpPr>
            <a:spLocks noGrp="1"/>
          </p:cNvSpPr>
          <p:nvPr>
            <p:ph idx="1"/>
          </p:nvPr>
        </p:nvSpPr>
        <p:spPr/>
        <p:txBody>
          <a:bodyPr/>
          <a:lstStyle/>
          <a:p>
            <a:r>
              <a:rPr lang="en-US" b="1" dirty="0"/>
              <a:t>Method: Correlation and Regression</a:t>
            </a:r>
            <a:r>
              <a:rPr lang="en-US" dirty="0"/>
              <a:t>.</a:t>
            </a:r>
          </a:p>
          <a:p>
            <a:r>
              <a:rPr lang="en-US" b="1" dirty="0"/>
              <a:t>Step 1: Correlation analysis</a:t>
            </a:r>
          </a:p>
          <a:p>
            <a:pPr lvl="1"/>
            <a:r>
              <a:rPr lang="en-US" b="1" dirty="0"/>
              <a:t>Pearson correlation coefficient</a:t>
            </a:r>
            <a:r>
              <a:rPr lang="en-US" dirty="0"/>
              <a:t> between:</a:t>
            </a:r>
          </a:p>
          <a:p>
            <a:pPr lvl="2"/>
            <a:r>
              <a:rPr lang="en-US" dirty="0"/>
              <a:t>ESG Score</a:t>
            </a:r>
          </a:p>
          <a:p>
            <a:pPr lvl="2"/>
            <a:r>
              <a:rPr lang="en-US" dirty="0"/>
              <a:t>ROA</a:t>
            </a:r>
          </a:p>
          <a:p>
            <a:pPr lvl="2"/>
            <a:r>
              <a:rPr lang="en-US" dirty="0"/>
              <a:t>ROE</a:t>
            </a:r>
          </a:p>
          <a:p>
            <a:endParaRPr lang="en-TT" dirty="0"/>
          </a:p>
        </p:txBody>
      </p:sp>
    </p:spTree>
    <p:extLst>
      <p:ext uri="{BB962C8B-B14F-4D97-AF65-F5344CB8AC3E}">
        <p14:creationId xmlns:p14="http://schemas.microsoft.com/office/powerpoint/2010/main" val="1229564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6B006-579C-8290-206D-9339F494F9E2}"/>
              </a:ext>
            </a:extLst>
          </p:cNvPr>
          <p:cNvSpPr>
            <a:spLocks noGrp="1"/>
          </p:cNvSpPr>
          <p:nvPr>
            <p:ph type="title"/>
          </p:nvPr>
        </p:nvSpPr>
        <p:spPr/>
        <p:txBody>
          <a:bodyPr/>
          <a:lstStyle/>
          <a:p>
            <a:endParaRPr lang="en-TT"/>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B3DDFC89-C0F3-14F0-468A-22AB6625A90D}"/>
                  </a:ext>
                </a:extLst>
              </p:cNvPr>
              <p:cNvSpPr>
                <a:spLocks noGrp="1"/>
              </p:cNvSpPr>
              <p:nvPr>
                <p:ph idx="1"/>
              </p:nvPr>
            </p:nvSpPr>
            <p:spPr/>
            <p:txBody>
              <a:bodyPr/>
              <a:lstStyle/>
              <a:p>
                <a:r>
                  <a:rPr lang="en-TT" b="1" dirty="0"/>
                  <a:t>Step 2: Regression model</a:t>
                </a:r>
              </a:p>
              <a:p>
                <a:endParaRPr lang="en-TT" dirty="0"/>
              </a:p>
              <a:p>
                <a:r>
                  <a:rPr lang="en-TT" dirty="0"/>
                  <a:t>2 Models:</a:t>
                </a:r>
              </a:p>
              <a:p>
                <a:pPr lvl="1"/>
                <a14:m>
                  <m:oMath xmlns:m="http://schemas.openxmlformats.org/officeDocument/2006/math">
                    <m:r>
                      <a:rPr lang="en-TT" i="1">
                        <a:latin typeface="Cambria Math" panose="02040503050406030204" pitchFamily="18" charset="0"/>
                      </a:rPr>
                      <m:t>𝑅𝑂</m:t>
                    </m:r>
                    <m:sSub>
                      <m:sSubPr>
                        <m:ctrlPr>
                          <a:rPr lang="ar-AE" i="1">
                            <a:latin typeface="Cambria Math" panose="02040503050406030204" pitchFamily="18" charset="0"/>
                          </a:rPr>
                        </m:ctrlPr>
                      </m:sSubPr>
                      <m:e>
                        <m:r>
                          <a:rPr lang="ar-AE" i="1">
                            <a:latin typeface="Cambria Math" panose="02040503050406030204" pitchFamily="18" charset="0"/>
                          </a:rPr>
                          <m:t>𝐴</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0</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1</m:t>
                        </m:r>
                      </m:sub>
                    </m:sSub>
                    <m:r>
                      <a:rPr lang="ar-AE" i="1">
                        <a:latin typeface="Cambria Math" panose="02040503050406030204" pitchFamily="18" charset="0"/>
                      </a:rPr>
                      <m:t>𝐸𝑆𝐺𝑆𝑐𝑜𝑟</m:t>
                    </m:r>
                    <m:sSub>
                      <m:sSubPr>
                        <m:ctrlPr>
                          <a:rPr lang="ar-AE" i="1">
                            <a:latin typeface="Cambria Math" panose="02040503050406030204" pitchFamily="18" charset="0"/>
                          </a:rPr>
                        </m:ctrlPr>
                      </m:sSubPr>
                      <m:e>
                        <m:r>
                          <a:rPr lang="ar-AE" i="1">
                            <a:latin typeface="Cambria Math" panose="02040503050406030204" pitchFamily="18" charset="0"/>
                          </a:rPr>
                          <m:t>𝑒</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𝜀</m:t>
                        </m:r>
                      </m:e>
                      <m:sub>
                        <m:r>
                          <a:rPr lang="ar-AE" i="1">
                            <a:latin typeface="Cambria Math" panose="02040503050406030204" pitchFamily="18" charset="0"/>
                          </a:rPr>
                          <m:t>𝑖𝑡</m:t>
                        </m:r>
                      </m:sub>
                    </m:sSub>
                  </m:oMath>
                </a14:m>
                <a:endParaRPr lang="en-TT" dirty="0"/>
              </a:p>
              <a:p>
                <a:pPr lvl="1"/>
                <a:endParaRPr lang="ar-AE" dirty="0"/>
              </a:p>
              <a:p>
                <a:pPr lvl="1"/>
                <a:r>
                  <a:rPr lang="en-TT" dirty="0"/>
                  <a:t>And</a:t>
                </a:r>
              </a:p>
              <a:p>
                <a:pPr lvl="1"/>
                <a:endParaRPr lang="en-TT" dirty="0"/>
              </a:p>
              <a:p>
                <a:pPr lvl="1"/>
                <a14:m>
                  <m:oMath xmlns:m="http://schemas.openxmlformats.org/officeDocument/2006/math">
                    <m:r>
                      <a:rPr lang="en-TT" i="1">
                        <a:latin typeface="Cambria Math" panose="02040503050406030204" pitchFamily="18" charset="0"/>
                      </a:rPr>
                      <m:t>𝑅𝑂</m:t>
                    </m:r>
                    <m:sSub>
                      <m:sSubPr>
                        <m:ctrlPr>
                          <a:rPr lang="ar-AE" i="1">
                            <a:latin typeface="Cambria Math" panose="02040503050406030204" pitchFamily="18" charset="0"/>
                          </a:rPr>
                        </m:ctrlPr>
                      </m:sSubPr>
                      <m:e>
                        <m:r>
                          <a:rPr lang="ar-AE" i="1">
                            <a:latin typeface="Cambria Math" panose="02040503050406030204" pitchFamily="18" charset="0"/>
                          </a:rPr>
                          <m:t>𝐸</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0</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1</m:t>
                        </m:r>
                      </m:sub>
                    </m:sSub>
                    <m:r>
                      <a:rPr lang="ar-AE" i="1">
                        <a:latin typeface="Cambria Math" panose="02040503050406030204" pitchFamily="18" charset="0"/>
                      </a:rPr>
                      <m:t>𝐸𝑆𝐺𝑆𝑐𝑜𝑟</m:t>
                    </m:r>
                    <m:sSub>
                      <m:sSubPr>
                        <m:ctrlPr>
                          <a:rPr lang="ar-AE" i="1">
                            <a:latin typeface="Cambria Math" panose="02040503050406030204" pitchFamily="18" charset="0"/>
                          </a:rPr>
                        </m:ctrlPr>
                      </m:sSubPr>
                      <m:e>
                        <m:r>
                          <a:rPr lang="ar-AE" i="1">
                            <a:latin typeface="Cambria Math" panose="02040503050406030204" pitchFamily="18" charset="0"/>
                          </a:rPr>
                          <m:t>𝑒</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𝜀</m:t>
                        </m:r>
                      </m:e>
                      <m:sub>
                        <m:r>
                          <a:rPr lang="ar-AE" i="1">
                            <a:latin typeface="Cambria Math" panose="02040503050406030204" pitchFamily="18" charset="0"/>
                          </a:rPr>
                          <m:t>𝑖𝑡</m:t>
                        </m:r>
                      </m:sub>
                    </m:sSub>
                  </m:oMath>
                </a14:m>
                <a:endParaRPr lang="ar-AE" dirty="0"/>
              </a:p>
              <a:p>
                <a:endParaRPr lang="en-TT" dirty="0"/>
              </a:p>
            </p:txBody>
          </p:sp>
        </mc:Choice>
        <mc:Fallback xmlns="">
          <p:sp>
            <p:nvSpPr>
              <p:cNvPr id="3" name="Content Placeholder 2">
                <a:extLst>
                  <a:ext uri="{FF2B5EF4-FFF2-40B4-BE49-F238E27FC236}">
                    <a16:creationId xmlns:a16="http://schemas.microsoft.com/office/drawing/2014/main" id="{B3DDFC89-C0F3-14F0-468A-22AB6625A90D}"/>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TT">
                    <a:noFill/>
                  </a:rPr>
                  <a:t> </a:t>
                </a:r>
              </a:p>
            </p:txBody>
          </p:sp>
        </mc:Fallback>
      </mc:AlternateContent>
    </p:spTree>
    <p:extLst>
      <p:ext uri="{BB962C8B-B14F-4D97-AF65-F5344CB8AC3E}">
        <p14:creationId xmlns:p14="http://schemas.microsoft.com/office/powerpoint/2010/main" val="3800560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69E3D-9618-6FC5-464A-93B1BE12EEA4}"/>
              </a:ext>
            </a:extLst>
          </p:cNvPr>
          <p:cNvSpPr>
            <a:spLocks noGrp="1"/>
          </p:cNvSpPr>
          <p:nvPr>
            <p:ph type="title"/>
          </p:nvPr>
        </p:nvSpPr>
        <p:spPr/>
        <p:txBody>
          <a:bodyPr/>
          <a:lstStyle/>
          <a:p>
            <a:r>
              <a:rPr lang="en-TT" dirty="0"/>
              <a:t>Example Panel Data</a:t>
            </a:r>
          </a:p>
        </p:txBody>
      </p:sp>
      <p:graphicFrame>
        <p:nvGraphicFramePr>
          <p:cNvPr id="4" name="Content Placeholder 3">
            <a:extLst>
              <a:ext uri="{FF2B5EF4-FFF2-40B4-BE49-F238E27FC236}">
                <a16:creationId xmlns:a16="http://schemas.microsoft.com/office/drawing/2014/main" id="{72E69AB3-A8FE-09F2-40C8-66DD81A84DAE}"/>
              </a:ext>
            </a:extLst>
          </p:cNvPr>
          <p:cNvGraphicFramePr>
            <a:graphicFrameLocks noGrp="1"/>
          </p:cNvGraphicFramePr>
          <p:nvPr>
            <p:ph idx="1"/>
            <p:extLst>
              <p:ext uri="{D42A27DB-BD31-4B8C-83A1-F6EECF244321}">
                <p14:modId xmlns:p14="http://schemas.microsoft.com/office/powerpoint/2010/main" val="2696491867"/>
              </p:ext>
            </p:extLst>
          </p:nvPr>
        </p:nvGraphicFramePr>
        <p:xfrm>
          <a:off x="1228165" y="1891898"/>
          <a:ext cx="9533966" cy="3657600"/>
        </p:xfrm>
        <a:graphic>
          <a:graphicData uri="http://schemas.openxmlformats.org/drawingml/2006/table">
            <a:tbl>
              <a:tblPr>
                <a:tableStyleId>{69CF1AB2-1976-4502-BF36-3FF5EA218861}</a:tableStyleId>
              </a:tblPr>
              <a:tblGrid>
                <a:gridCol w="1183341">
                  <a:extLst>
                    <a:ext uri="{9D8B030D-6E8A-4147-A177-3AD203B41FA5}">
                      <a16:colId xmlns:a16="http://schemas.microsoft.com/office/drawing/2014/main" val="2176144981"/>
                    </a:ext>
                  </a:extLst>
                </a:gridCol>
                <a:gridCol w="1272988">
                  <a:extLst>
                    <a:ext uri="{9D8B030D-6E8A-4147-A177-3AD203B41FA5}">
                      <a16:colId xmlns:a16="http://schemas.microsoft.com/office/drawing/2014/main" val="2258443639"/>
                    </a:ext>
                  </a:extLst>
                </a:gridCol>
                <a:gridCol w="1541930">
                  <a:extLst>
                    <a:ext uri="{9D8B030D-6E8A-4147-A177-3AD203B41FA5}">
                      <a16:colId xmlns:a16="http://schemas.microsoft.com/office/drawing/2014/main" val="2821230908"/>
                    </a:ext>
                  </a:extLst>
                </a:gridCol>
                <a:gridCol w="2268071">
                  <a:extLst>
                    <a:ext uri="{9D8B030D-6E8A-4147-A177-3AD203B41FA5}">
                      <a16:colId xmlns:a16="http://schemas.microsoft.com/office/drawing/2014/main" val="2644901891"/>
                    </a:ext>
                  </a:extLst>
                </a:gridCol>
                <a:gridCol w="1633818">
                  <a:extLst>
                    <a:ext uri="{9D8B030D-6E8A-4147-A177-3AD203B41FA5}">
                      <a16:colId xmlns:a16="http://schemas.microsoft.com/office/drawing/2014/main" val="3132060073"/>
                    </a:ext>
                  </a:extLst>
                </a:gridCol>
                <a:gridCol w="1633818">
                  <a:extLst>
                    <a:ext uri="{9D8B030D-6E8A-4147-A177-3AD203B41FA5}">
                      <a16:colId xmlns:a16="http://schemas.microsoft.com/office/drawing/2014/main" val="3188173248"/>
                    </a:ext>
                  </a:extLst>
                </a:gridCol>
              </a:tblGrid>
              <a:tr h="0">
                <a:tc>
                  <a:txBody>
                    <a:bodyPr/>
                    <a:lstStyle/>
                    <a:p>
                      <a:pPr>
                        <a:buNone/>
                      </a:pPr>
                      <a:r>
                        <a:rPr lang="en-TT" b="1" dirty="0"/>
                        <a:t>Firm</a:t>
                      </a:r>
                    </a:p>
                  </a:txBody>
                  <a:tcPr anchor="ctr"/>
                </a:tc>
                <a:tc>
                  <a:txBody>
                    <a:bodyPr/>
                    <a:lstStyle/>
                    <a:p>
                      <a:pPr algn="r">
                        <a:buNone/>
                      </a:pPr>
                      <a:r>
                        <a:rPr lang="en-TT" b="1" dirty="0"/>
                        <a:t>Year</a:t>
                      </a:r>
                    </a:p>
                  </a:txBody>
                  <a:tcPr anchor="ctr"/>
                </a:tc>
                <a:tc>
                  <a:txBody>
                    <a:bodyPr/>
                    <a:lstStyle/>
                    <a:p>
                      <a:pPr algn="r">
                        <a:buNone/>
                      </a:pPr>
                      <a:r>
                        <a:rPr lang="en-TT" b="1" dirty="0" err="1"/>
                        <a:t>ESG_Score</a:t>
                      </a:r>
                      <a:endParaRPr lang="en-TT" b="1" dirty="0"/>
                    </a:p>
                  </a:txBody>
                  <a:tcPr anchor="ctr"/>
                </a:tc>
                <a:tc>
                  <a:txBody>
                    <a:bodyPr/>
                    <a:lstStyle/>
                    <a:p>
                      <a:pPr algn="r">
                        <a:buNone/>
                      </a:pPr>
                      <a:r>
                        <a:rPr lang="en-TT" b="1" dirty="0" err="1"/>
                        <a:t>Share_Price_USD</a:t>
                      </a:r>
                      <a:endParaRPr lang="en-TT" b="1" dirty="0"/>
                    </a:p>
                  </a:txBody>
                  <a:tcPr anchor="ctr"/>
                </a:tc>
                <a:tc>
                  <a:txBody>
                    <a:bodyPr/>
                    <a:lstStyle/>
                    <a:p>
                      <a:pPr algn="r">
                        <a:buNone/>
                      </a:pPr>
                      <a:r>
                        <a:rPr lang="en-TT" b="1" dirty="0"/>
                        <a:t>ROA_%</a:t>
                      </a:r>
                    </a:p>
                  </a:txBody>
                  <a:tcPr anchor="ctr"/>
                </a:tc>
                <a:tc>
                  <a:txBody>
                    <a:bodyPr/>
                    <a:lstStyle/>
                    <a:p>
                      <a:pPr algn="r">
                        <a:buNone/>
                      </a:pPr>
                      <a:r>
                        <a:rPr lang="en-TT" b="1" dirty="0"/>
                        <a:t>ROE_%</a:t>
                      </a:r>
                    </a:p>
                  </a:txBody>
                  <a:tcPr anchor="ctr"/>
                </a:tc>
                <a:extLst>
                  <a:ext uri="{0D108BD9-81ED-4DB2-BD59-A6C34878D82A}">
                    <a16:rowId xmlns:a16="http://schemas.microsoft.com/office/drawing/2014/main" val="4181913270"/>
                  </a:ext>
                </a:extLst>
              </a:tr>
              <a:tr h="0">
                <a:tc>
                  <a:txBody>
                    <a:bodyPr/>
                    <a:lstStyle/>
                    <a:p>
                      <a:pPr>
                        <a:buNone/>
                      </a:pPr>
                      <a:r>
                        <a:rPr lang="en-TT"/>
                        <a:t>Firm_A</a:t>
                      </a:r>
                    </a:p>
                  </a:txBody>
                  <a:tcPr anchor="ctr"/>
                </a:tc>
                <a:tc>
                  <a:txBody>
                    <a:bodyPr/>
                    <a:lstStyle/>
                    <a:p>
                      <a:pPr algn="r">
                        <a:buNone/>
                      </a:pPr>
                      <a:r>
                        <a:rPr lang="en-TT"/>
                        <a:t>2021</a:t>
                      </a:r>
                    </a:p>
                  </a:txBody>
                  <a:tcPr anchor="ctr"/>
                </a:tc>
                <a:tc>
                  <a:txBody>
                    <a:bodyPr/>
                    <a:lstStyle/>
                    <a:p>
                      <a:pPr algn="r">
                        <a:buNone/>
                      </a:pPr>
                      <a:r>
                        <a:rPr lang="en-TT"/>
                        <a:t>58</a:t>
                      </a:r>
                    </a:p>
                  </a:txBody>
                  <a:tcPr anchor="ctr"/>
                </a:tc>
                <a:tc>
                  <a:txBody>
                    <a:bodyPr/>
                    <a:lstStyle/>
                    <a:p>
                      <a:pPr algn="r">
                        <a:buNone/>
                      </a:pPr>
                      <a:r>
                        <a:rPr lang="en-TT"/>
                        <a:t>24.50</a:t>
                      </a:r>
                    </a:p>
                  </a:txBody>
                  <a:tcPr anchor="ctr"/>
                </a:tc>
                <a:tc>
                  <a:txBody>
                    <a:bodyPr/>
                    <a:lstStyle/>
                    <a:p>
                      <a:pPr algn="r">
                        <a:buNone/>
                      </a:pPr>
                      <a:r>
                        <a:rPr lang="en-TT"/>
                        <a:t>5.2</a:t>
                      </a:r>
                    </a:p>
                  </a:txBody>
                  <a:tcPr anchor="ctr"/>
                </a:tc>
                <a:tc>
                  <a:txBody>
                    <a:bodyPr/>
                    <a:lstStyle/>
                    <a:p>
                      <a:pPr algn="r">
                        <a:buNone/>
                      </a:pPr>
                      <a:r>
                        <a:rPr lang="en-TT"/>
                        <a:t>11.4</a:t>
                      </a:r>
                    </a:p>
                  </a:txBody>
                  <a:tcPr anchor="ctr"/>
                </a:tc>
                <a:extLst>
                  <a:ext uri="{0D108BD9-81ED-4DB2-BD59-A6C34878D82A}">
                    <a16:rowId xmlns:a16="http://schemas.microsoft.com/office/drawing/2014/main" val="3149437007"/>
                  </a:ext>
                </a:extLst>
              </a:tr>
              <a:tr h="0">
                <a:tc>
                  <a:txBody>
                    <a:bodyPr/>
                    <a:lstStyle/>
                    <a:p>
                      <a:pPr>
                        <a:buNone/>
                      </a:pPr>
                      <a:r>
                        <a:rPr lang="en-TT"/>
                        <a:t>Firm_A</a:t>
                      </a:r>
                    </a:p>
                  </a:txBody>
                  <a:tcPr anchor="ctr"/>
                </a:tc>
                <a:tc>
                  <a:txBody>
                    <a:bodyPr/>
                    <a:lstStyle/>
                    <a:p>
                      <a:pPr algn="r">
                        <a:buNone/>
                      </a:pPr>
                      <a:r>
                        <a:rPr lang="en-TT"/>
                        <a:t>2022</a:t>
                      </a:r>
                    </a:p>
                  </a:txBody>
                  <a:tcPr anchor="ctr"/>
                </a:tc>
                <a:tc>
                  <a:txBody>
                    <a:bodyPr/>
                    <a:lstStyle/>
                    <a:p>
                      <a:pPr algn="r">
                        <a:buNone/>
                      </a:pPr>
                      <a:r>
                        <a:rPr lang="en-TT"/>
                        <a:t>64</a:t>
                      </a:r>
                    </a:p>
                  </a:txBody>
                  <a:tcPr anchor="ctr"/>
                </a:tc>
                <a:tc>
                  <a:txBody>
                    <a:bodyPr/>
                    <a:lstStyle/>
                    <a:p>
                      <a:pPr algn="r">
                        <a:buNone/>
                      </a:pPr>
                      <a:r>
                        <a:rPr lang="en-TT"/>
                        <a:t>27.10</a:t>
                      </a:r>
                    </a:p>
                  </a:txBody>
                  <a:tcPr anchor="ctr"/>
                </a:tc>
                <a:tc>
                  <a:txBody>
                    <a:bodyPr/>
                    <a:lstStyle/>
                    <a:p>
                      <a:pPr algn="r">
                        <a:buNone/>
                      </a:pPr>
                      <a:r>
                        <a:rPr lang="en-TT"/>
                        <a:t>5.8</a:t>
                      </a:r>
                    </a:p>
                  </a:txBody>
                  <a:tcPr anchor="ctr"/>
                </a:tc>
                <a:tc>
                  <a:txBody>
                    <a:bodyPr/>
                    <a:lstStyle/>
                    <a:p>
                      <a:pPr algn="r">
                        <a:buNone/>
                      </a:pPr>
                      <a:r>
                        <a:rPr lang="en-TT"/>
                        <a:t>12.6</a:t>
                      </a:r>
                    </a:p>
                  </a:txBody>
                  <a:tcPr anchor="ctr"/>
                </a:tc>
                <a:extLst>
                  <a:ext uri="{0D108BD9-81ED-4DB2-BD59-A6C34878D82A}">
                    <a16:rowId xmlns:a16="http://schemas.microsoft.com/office/drawing/2014/main" val="1161231683"/>
                  </a:ext>
                </a:extLst>
              </a:tr>
              <a:tr h="0">
                <a:tc>
                  <a:txBody>
                    <a:bodyPr/>
                    <a:lstStyle/>
                    <a:p>
                      <a:pPr>
                        <a:buNone/>
                      </a:pPr>
                      <a:r>
                        <a:rPr lang="en-TT"/>
                        <a:t>Firm_A</a:t>
                      </a:r>
                    </a:p>
                  </a:txBody>
                  <a:tcPr anchor="ctr"/>
                </a:tc>
                <a:tc>
                  <a:txBody>
                    <a:bodyPr/>
                    <a:lstStyle/>
                    <a:p>
                      <a:pPr algn="r">
                        <a:buNone/>
                      </a:pPr>
                      <a:r>
                        <a:rPr lang="en-TT"/>
                        <a:t>2023</a:t>
                      </a:r>
                    </a:p>
                  </a:txBody>
                  <a:tcPr anchor="ctr"/>
                </a:tc>
                <a:tc>
                  <a:txBody>
                    <a:bodyPr/>
                    <a:lstStyle/>
                    <a:p>
                      <a:pPr algn="r">
                        <a:buNone/>
                      </a:pPr>
                      <a:r>
                        <a:rPr lang="en-TT"/>
                        <a:t>71</a:t>
                      </a:r>
                    </a:p>
                  </a:txBody>
                  <a:tcPr anchor="ctr"/>
                </a:tc>
                <a:tc>
                  <a:txBody>
                    <a:bodyPr/>
                    <a:lstStyle/>
                    <a:p>
                      <a:pPr algn="r">
                        <a:buNone/>
                      </a:pPr>
                      <a:r>
                        <a:rPr lang="en-TT"/>
                        <a:t>30.40</a:t>
                      </a:r>
                    </a:p>
                  </a:txBody>
                  <a:tcPr anchor="ctr"/>
                </a:tc>
                <a:tc>
                  <a:txBody>
                    <a:bodyPr/>
                    <a:lstStyle/>
                    <a:p>
                      <a:pPr algn="r">
                        <a:buNone/>
                      </a:pPr>
                      <a:r>
                        <a:rPr lang="en-TT"/>
                        <a:t>6.4</a:t>
                      </a:r>
                    </a:p>
                  </a:txBody>
                  <a:tcPr anchor="ctr"/>
                </a:tc>
                <a:tc>
                  <a:txBody>
                    <a:bodyPr/>
                    <a:lstStyle/>
                    <a:p>
                      <a:pPr algn="r">
                        <a:buNone/>
                      </a:pPr>
                      <a:r>
                        <a:rPr lang="en-TT"/>
                        <a:t>13.9</a:t>
                      </a:r>
                    </a:p>
                  </a:txBody>
                  <a:tcPr anchor="ctr"/>
                </a:tc>
                <a:extLst>
                  <a:ext uri="{0D108BD9-81ED-4DB2-BD59-A6C34878D82A}">
                    <a16:rowId xmlns:a16="http://schemas.microsoft.com/office/drawing/2014/main" val="2290939362"/>
                  </a:ext>
                </a:extLst>
              </a:tr>
              <a:tr h="0">
                <a:tc>
                  <a:txBody>
                    <a:bodyPr/>
                    <a:lstStyle/>
                    <a:p>
                      <a:pPr>
                        <a:buNone/>
                      </a:pPr>
                      <a:r>
                        <a:rPr lang="en-TT"/>
                        <a:t>Firm_B</a:t>
                      </a:r>
                    </a:p>
                  </a:txBody>
                  <a:tcPr anchor="ctr"/>
                </a:tc>
                <a:tc>
                  <a:txBody>
                    <a:bodyPr/>
                    <a:lstStyle/>
                    <a:p>
                      <a:pPr algn="r">
                        <a:buNone/>
                      </a:pPr>
                      <a:r>
                        <a:rPr lang="en-TT"/>
                        <a:t>2021</a:t>
                      </a:r>
                    </a:p>
                  </a:txBody>
                  <a:tcPr anchor="ctr"/>
                </a:tc>
                <a:tc>
                  <a:txBody>
                    <a:bodyPr/>
                    <a:lstStyle/>
                    <a:p>
                      <a:pPr algn="r">
                        <a:buNone/>
                      </a:pPr>
                      <a:r>
                        <a:rPr lang="en-TT"/>
                        <a:t>46</a:t>
                      </a:r>
                    </a:p>
                  </a:txBody>
                  <a:tcPr anchor="ctr"/>
                </a:tc>
                <a:tc>
                  <a:txBody>
                    <a:bodyPr/>
                    <a:lstStyle/>
                    <a:p>
                      <a:pPr algn="r">
                        <a:buNone/>
                      </a:pPr>
                      <a:r>
                        <a:rPr lang="en-TT"/>
                        <a:t>18.20</a:t>
                      </a:r>
                    </a:p>
                  </a:txBody>
                  <a:tcPr anchor="ctr"/>
                </a:tc>
                <a:tc>
                  <a:txBody>
                    <a:bodyPr/>
                    <a:lstStyle/>
                    <a:p>
                      <a:pPr algn="r">
                        <a:buNone/>
                      </a:pPr>
                      <a:r>
                        <a:rPr lang="en-TT"/>
                        <a:t>3.9</a:t>
                      </a:r>
                    </a:p>
                  </a:txBody>
                  <a:tcPr anchor="ctr"/>
                </a:tc>
                <a:tc>
                  <a:txBody>
                    <a:bodyPr/>
                    <a:lstStyle/>
                    <a:p>
                      <a:pPr algn="r">
                        <a:buNone/>
                      </a:pPr>
                      <a:r>
                        <a:rPr lang="en-TT"/>
                        <a:t>8.7</a:t>
                      </a:r>
                    </a:p>
                  </a:txBody>
                  <a:tcPr anchor="ctr"/>
                </a:tc>
                <a:extLst>
                  <a:ext uri="{0D108BD9-81ED-4DB2-BD59-A6C34878D82A}">
                    <a16:rowId xmlns:a16="http://schemas.microsoft.com/office/drawing/2014/main" val="2598040142"/>
                  </a:ext>
                </a:extLst>
              </a:tr>
              <a:tr h="0">
                <a:tc>
                  <a:txBody>
                    <a:bodyPr/>
                    <a:lstStyle/>
                    <a:p>
                      <a:pPr>
                        <a:buNone/>
                      </a:pPr>
                      <a:r>
                        <a:rPr lang="en-TT"/>
                        <a:t>Firm_B</a:t>
                      </a:r>
                    </a:p>
                  </a:txBody>
                  <a:tcPr anchor="ctr"/>
                </a:tc>
                <a:tc>
                  <a:txBody>
                    <a:bodyPr/>
                    <a:lstStyle/>
                    <a:p>
                      <a:pPr algn="r">
                        <a:buNone/>
                      </a:pPr>
                      <a:r>
                        <a:rPr lang="en-TT"/>
                        <a:t>2022</a:t>
                      </a:r>
                    </a:p>
                  </a:txBody>
                  <a:tcPr anchor="ctr"/>
                </a:tc>
                <a:tc>
                  <a:txBody>
                    <a:bodyPr/>
                    <a:lstStyle/>
                    <a:p>
                      <a:pPr algn="r">
                        <a:buNone/>
                      </a:pPr>
                      <a:r>
                        <a:rPr lang="en-TT"/>
                        <a:t>51</a:t>
                      </a:r>
                    </a:p>
                  </a:txBody>
                  <a:tcPr anchor="ctr"/>
                </a:tc>
                <a:tc>
                  <a:txBody>
                    <a:bodyPr/>
                    <a:lstStyle/>
                    <a:p>
                      <a:pPr algn="r">
                        <a:buNone/>
                      </a:pPr>
                      <a:r>
                        <a:rPr lang="en-TT"/>
                        <a:t>19.60</a:t>
                      </a:r>
                    </a:p>
                  </a:txBody>
                  <a:tcPr anchor="ctr"/>
                </a:tc>
                <a:tc>
                  <a:txBody>
                    <a:bodyPr/>
                    <a:lstStyle/>
                    <a:p>
                      <a:pPr algn="r">
                        <a:buNone/>
                      </a:pPr>
                      <a:r>
                        <a:rPr lang="en-TT"/>
                        <a:t>4.3</a:t>
                      </a:r>
                    </a:p>
                  </a:txBody>
                  <a:tcPr anchor="ctr"/>
                </a:tc>
                <a:tc>
                  <a:txBody>
                    <a:bodyPr/>
                    <a:lstStyle/>
                    <a:p>
                      <a:pPr algn="r">
                        <a:buNone/>
                      </a:pPr>
                      <a:r>
                        <a:rPr lang="en-TT"/>
                        <a:t>9.5</a:t>
                      </a:r>
                    </a:p>
                  </a:txBody>
                  <a:tcPr anchor="ctr"/>
                </a:tc>
                <a:extLst>
                  <a:ext uri="{0D108BD9-81ED-4DB2-BD59-A6C34878D82A}">
                    <a16:rowId xmlns:a16="http://schemas.microsoft.com/office/drawing/2014/main" val="883047121"/>
                  </a:ext>
                </a:extLst>
              </a:tr>
              <a:tr h="0">
                <a:tc>
                  <a:txBody>
                    <a:bodyPr/>
                    <a:lstStyle/>
                    <a:p>
                      <a:pPr>
                        <a:buNone/>
                      </a:pPr>
                      <a:r>
                        <a:rPr lang="en-TT"/>
                        <a:t>Firm_B</a:t>
                      </a:r>
                    </a:p>
                  </a:txBody>
                  <a:tcPr anchor="ctr"/>
                </a:tc>
                <a:tc>
                  <a:txBody>
                    <a:bodyPr/>
                    <a:lstStyle/>
                    <a:p>
                      <a:pPr algn="r">
                        <a:buNone/>
                      </a:pPr>
                      <a:r>
                        <a:rPr lang="en-TT"/>
                        <a:t>2023</a:t>
                      </a:r>
                    </a:p>
                  </a:txBody>
                  <a:tcPr anchor="ctr"/>
                </a:tc>
                <a:tc>
                  <a:txBody>
                    <a:bodyPr/>
                    <a:lstStyle/>
                    <a:p>
                      <a:pPr algn="r">
                        <a:buNone/>
                      </a:pPr>
                      <a:r>
                        <a:rPr lang="en-TT"/>
                        <a:t>57</a:t>
                      </a:r>
                    </a:p>
                  </a:txBody>
                  <a:tcPr anchor="ctr"/>
                </a:tc>
                <a:tc>
                  <a:txBody>
                    <a:bodyPr/>
                    <a:lstStyle/>
                    <a:p>
                      <a:pPr algn="r">
                        <a:buNone/>
                      </a:pPr>
                      <a:r>
                        <a:rPr lang="en-TT"/>
                        <a:t>21.30</a:t>
                      </a:r>
                    </a:p>
                  </a:txBody>
                  <a:tcPr anchor="ctr"/>
                </a:tc>
                <a:tc>
                  <a:txBody>
                    <a:bodyPr/>
                    <a:lstStyle/>
                    <a:p>
                      <a:pPr algn="r">
                        <a:buNone/>
                      </a:pPr>
                      <a:r>
                        <a:rPr lang="en-TT"/>
                        <a:t>4.9</a:t>
                      </a:r>
                    </a:p>
                  </a:txBody>
                  <a:tcPr anchor="ctr"/>
                </a:tc>
                <a:tc>
                  <a:txBody>
                    <a:bodyPr/>
                    <a:lstStyle/>
                    <a:p>
                      <a:pPr algn="r">
                        <a:buNone/>
                      </a:pPr>
                      <a:r>
                        <a:rPr lang="en-TT"/>
                        <a:t>10.8</a:t>
                      </a:r>
                    </a:p>
                  </a:txBody>
                  <a:tcPr anchor="ctr"/>
                </a:tc>
                <a:extLst>
                  <a:ext uri="{0D108BD9-81ED-4DB2-BD59-A6C34878D82A}">
                    <a16:rowId xmlns:a16="http://schemas.microsoft.com/office/drawing/2014/main" val="3362560449"/>
                  </a:ext>
                </a:extLst>
              </a:tr>
              <a:tr h="0">
                <a:tc>
                  <a:txBody>
                    <a:bodyPr/>
                    <a:lstStyle/>
                    <a:p>
                      <a:pPr>
                        <a:buNone/>
                      </a:pPr>
                      <a:r>
                        <a:rPr lang="en-TT"/>
                        <a:t>Firm_C</a:t>
                      </a:r>
                    </a:p>
                  </a:txBody>
                  <a:tcPr anchor="ctr"/>
                </a:tc>
                <a:tc>
                  <a:txBody>
                    <a:bodyPr/>
                    <a:lstStyle/>
                    <a:p>
                      <a:pPr algn="r">
                        <a:buNone/>
                      </a:pPr>
                      <a:r>
                        <a:rPr lang="en-TT"/>
                        <a:t>2021</a:t>
                      </a:r>
                    </a:p>
                  </a:txBody>
                  <a:tcPr anchor="ctr"/>
                </a:tc>
                <a:tc>
                  <a:txBody>
                    <a:bodyPr/>
                    <a:lstStyle/>
                    <a:p>
                      <a:pPr algn="r">
                        <a:buNone/>
                      </a:pPr>
                      <a:r>
                        <a:rPr lang="en-TT"/>
                        <a:t>67</a:t>
                      </a:r>
                    </a:p>
                  </a:txBody>
                  <a:tcPr anchor="ctr"/>
                </a:tc>
                <a:tc>
                  <a:txBody>
                    <a:bodyPr/>
                    <a:lstStyle/>
                    <a:p>
                      <a:pPr algn="r">
                        <a:buNone/>
                      </a:pPr>
                      <a:r>
                        <a:rPr lang="en-TT"/>
                        <a:t>32.80</a:t>
                      </a:r>
                    </a:p>
                  </a:txBody>
                  <a:tcPr anchor="ctr"/>
                </a:tc>
                <a:tc>
                  <a:txBody>
                    <a:bodyPr/>
                    <a:lstStyle/>
                    <a:p>
                      <a:pPr algn="r">
                        <a:buNone/>
                      </a:pPr>
                      <a:r>
                        <a:rPr lang="en-TT"/>
                        <a:t>6.1</a:t>
                      </a:r>
                    </a:p>
                  </a:txBody>
                  <a:tcPr anchor="ctr"/>
                </a:tc>
                <a:tc>
                  <a:txBody>
                    <a:bodyPr/>
                    <a:lstStyle/>
                    <a:p>
                      <a:pPr algn="r">
                        <a:buNone/>
                      </a:pPr>
                      <a:r>
                        <a:rPr lang="en-TT"/>
                        <a:t>14.2</a:t>
                      </a:r>
                    </a:p>
                  </a:txBody>
                  <a:tcPr anchor="ctr"/>
                </a:tc>
                <a:extLst>
                  <a:ext uri="{0D108BD9-81ED-4DB2-BD59-A6C34878D82A}">
                    <a16:rowId xmlns:a16="http://schemas.microsoft.com/office/drawing/2014/main" val="2581909384"/>
                  </a:ext>
                </a:extLst>
              </a:tr>
              <a:tr h="0">
                <a:tc>
                  <a:txBody>
                    <a:bodyPr/>
                    <a:lstStyle/>
                    <a:p>
                      <a:pPr>
                        <a:buNone/>
                      </a:pPr>
                      <a:r>
                        <a:rPr lang="en-TT"/>
                        <a:t>Firm_C</a:t>
                      </a:r>
                    </a:p>
                  </a:txBody>
                  <a:tcPr anchor="ctr"/>
                </a:tc>
                <a:tc>
                  <a:txBody>
                    <a:bodyPr/>
                    <a:lstStyle/>
                    <a:p>
                      <a:pPr algn="r">
                        <a:buNone/>
                      </a:pPr>
                      <a:r>
                        <a:rPr lang="en-TT"/>
                        <a:t>2022</a:t>
                      </a:r>
                    </a:p>
                  </a:txBody>
                  <a:tcPr anchor="ctr"/>
                </a:tc>
                <a:tc>
                  <a:txBody>
                    <a:bodyPr/>
                    <a:lstStyle/>
                    <a:p>
                      <a:pPr algn="r">
                        <a:buNone/>
                      </a:pPr>
                      <a:r>
                        <a:rPr lang="en-TT"/>
                        <a:t>70</a:t>
                      </a:r>
                    </a:p>
                  </a:txBody>
                  <a:tcPr anchor="ctr"/>
                </a:tc>
                <a:tc>
                  <a:txBody>
                    <a:bodyPr/>
                    <a:lstStyle/>
                    <a:p>
                      <a:pPr algn="r">
                        <a:buNone/>
                      </a:pPr>
                      <a:r>
                        <a:rPr lang="en-TT"/>
                        <a:t>34.50</a:t>
                      </a:r>
                    </a:p>
                  </a:txBody>
                  <a:tcPr anchor="ctr"/>
                </a:tc>
                <a:tc>
                  <a:txBody>
                    <a:bodyPr/>
                    <a:lstStyle/>
                    <a:p>
                      <a:pPr algn="r">
                        <a:buNone/>
                      </a:pPr>
                      <a:r>
                        <a:rPr lang="en-TT"/>
                        <a:t>6.5</a:t>
                      </a:r>
                    </a:p>
                  </a:txBody>
                  <a:tcPr anchor="ctr"/>
                </a:tc>
                <a:tc>
                  <a:txBody>
                    <a:bodyPr/>
                    <a:lstStyle/>
                    <a:p>
                      <a:pPr algn="r">
                        <a:buNone/>
                      </a:pPr>
                      <a:r>
                        <a:rPr lang="en-TT"/>
                        <a:t>15.0</a:t>
                      </a:r>
                    </a:p>
                  </a:txBody>
                  <a:tcPr anchor="ctr"/>
                </a:tc>
                <a:extLst>
                  <a:ext uri="{0D108BD9-81ED-4DB2-BD59-A6C34878D82A}">
                    <a16:rowId xmlns:a16="http://schemas.microsoft.com/office/drawing/2014/main" val="2784259271"/>
                  </a:ext>
                </a:extLst>
              </a:tr>
              <a:tr h="0">
                <a:tc>
                  <a:txBody>
                    <a:bodyPr/>
                    <a:lstStyle/>
                    <a:p>
                      <a:pPr>
                        <a:buNone/>
                      </a:pPr>
                      <a:r>
                        <a:rPr lang="en-TT"/>
                        <a:t>Firm_C</a:t>
                      </a:r>
                    </a:p>
                  </a:txBody>
                  <a:tcPr anchor="ctr"/>
                </a:tc>
                <a:tc>
                  <a:txBody>
                    <a:bodyPr/>
                    <a:lstStyle/>
                    <a:p>
                      <a:pPr algn="r">
                        <a:buNone/>
                      </a:pPr>
                      <a:r>
                        <a:rPr lang="en-TT"/>
                        <a:t>2023</a:t>
                      </a:r>
                    </a:p>
                  </a:txBody>
                  <a:tcPr anchor="ctr"/>
                </a:tc>
                <a:tc>
                  <a:txBody>
                    <a:bodyPr/>
                    <a:lstStyle/>
                    <a:p>
                      <a:pPr algn="r">
                        <a:buNone/>
                      </a:pPr>
                      <a:r>
                        <a:rPr lang="en-TT"/>
                        <a:t>76</a:t>
                      </a:r>
                    </a:p>
                  </a:txBody>
                  <a:tcPr anchor="ctr"/>
                </a:tc>
                <a:tc>
                  <a:txBody>
                    <a:bodyPr/>
                    <a:lstStyle/>
                    <a:p>
                      <a:pPr algn="r">
                        <a:buNone/>
                      </a:pPr>
                      <a:r>
                        <a:rPr lang="en-TT"/>
                        <a:t>37.20</a:t>
                      </a:r>
                    </a:p>
                  </a:txBody>
                  <a:tcPr anchor="ctr"/>
                </a:tc>
                <a:tc>
                  <a:txBody>
                    <a:bodyPr/>
                    <a:lstStyle/>
                    <a:p>
                      <a:pPr algn="r">
                        <a:buNone/>
                      </a:pPr>
                      <a:r>
                        <a:rPr lang="en-TT"/>
                        <a:t>7.0</a:t>
                      </a:r>
                    </a:p>
                  </a:txBody>
                  <a:tcPr anchor="ctr"/>
                </a:tc>
                <a:tc>
                  <a:txBody>
                    <a:bodyPr/>
                    <a:lstStyle/>
                    <a:p>
                      <a:pPr algn="r">
                        <a:buNone/>
                      </a:pPr>
                      <a:r>
                        <a:rPr lang="en-TT" dirty="0"/>
                        <a:t>16.1</a:t>
                      </a:r>
                    </a:p>
                  </a:txBody>
                  <a:tcPr anchor="ctr"/>
                </a:tc>
                <a:extLst>
                  <a:ext uri="{0D108BD9-81ED-4DB2-BD59-A6C34878D82A}">
                    <a16:rowId xmlns:a16="http://schemas.microsoft.com/office/drawing/2014/main" val="173636275"/>
                  </a:ext>
                </a:extLst>
              </a:tr>
            </a:tbl>
          </a:graphicData>
        </a:graphic>
      </p:graphicFrame>
    </p:spTree>
    <p:extLst>
      <p:ext uri="{BB962C8B-B14F-4D97-AF65-F5344CB8AC3E}">
        <p14:creationId xmlns:p14="http://schemas.microsoft.com/office/powerpoint/2010/main" val="2537211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DBCE3-8B35-22F1-DD1B-85A67E69B494}"/>
              </a:ext>
            </a:extLst>
          </p:cNvPr>
          <p:cNvSpPr>
            <a:spLocks noGrp="1"/>
          </p:cNvSpPr>
          <p:nvPr>
            <p:ph type="title"/>
          </p:nvPr>
        </p:nvSpPr>
        <p:spPr/>
        <p:txBody>
          <a:bodyPr/>
          <a:lstStyle/>
          <a:p>
            <a:r>
              <a:rPr lang="en-TT" dirty="0"/>
              <a:t>Purpose</a:t>
            </a:r>
          </a:p>
        </p:txBody>
      </p:sp>
      <p:sp>
        <p:nvSpPr>
          <p:cNvPr id="3" name="Content Placeholder 2">
            <a:extLst>
              <a:ext uri="{FF2B5EF4-FFF2-40B4-BE49-F238E27FC236}">
                <a16:creationId xmlns:a16="http://schemas.microsoft.com/office/drawing/2014/main" id="{A55BABAA-45DB-2B40-F6AA-AB3923FA0176}"/>
              </a:ext>
            </a:extLst>
          </p:cNvPr>
          <p:cNvSpPr>
            <a:spLocks noGrp="1"/>
          </p:cNvSpPr>
          <p:nvPr>
            <p:ph idx="1"/>
          </p:nvPr>
        </p:nvSpPr>
        <p:spPr/>
        <p:txBody>
          <a:bodyPr/>
          <a:lstStyle/>
          <a:p>
            <a:pPr marL="514350" indent="-514350">
              <a:buFont typeface="+mj-lt"/>
              <a:buAutoNum type="arabicPeriod"/>
            </a:pPr>
            <a:r>
              <a:rPr lang="en-TT" dirty="0">
                <a:solidFill>
                  <a:srgbClr val="FF0000"/>
                </a:solidFill>
              </a:rPr>
              <a:t>Present the results </a:t>
            </a:r>
            <a:r>
              <a:rPr lang="en-TT" dirty="0"/>
              <a:t>of what you found</a:t>
            </a:r>
          </a:p>
          <a:p>
            <a:pPr marL="514350" indent="-514350">
              <a:buFont typeface="+mj-lt"/>
              <a:buAutoNum type="arabicPeriod"/>
            </a:pPr>
            <a:endParaRPr lang="en-TT" dirty="0"/>
          </a:p>
          <a:p>
            <a:pPr marL="514350" indent="-514350">
              <a:buFont typeface="+mj-lt"/>
              <a:buAutoNum type="arabicPeriod"/>
            </a:pPr>
            <a:r>
              <a:rPr lang="en-TT" dirty="0"/>
              <a:t>Discuss the </a:t>
            </a:r>
            <a:r>
              <a:rPr lang="en-TT" dirty="0">
                <a:solidFill>
                  <a:srgbClr val="FF0000"/>
                </a:solidFill>
              </a:rPr>
              <a:t>Findings </a:t>
            </a:r>
            <a:r>
              <a:rPr lang="en-TT" dirty="0"/>
              <a:t>i.e. important results</a:t>
            </a:r>
          </a:p>
          <a:p>
            <a:pPr marL="514350" indent="-514350">
              <a:buFont typeface="+mj-lt"/>
              <a:buAutoNum type="arabicPeriod"/>
            </a:pPr>
            <a:endParaRPr lang="en-TT" dirty="0"/>
          </a:p>
          <a:p>
            <a:pPr marL="514350" indent="-514350">
              <a:buFont typeface="+mj-lt"/>
              <a:buAutoNum type="arabicPeriod"/>
            </a:pPr>
            <a:r>
              <a:rPr lang="en-TT" dirty="0">
                <a:solidFill>
                  <a:srgbClr val="FF0000"/>
                </a:solidFill>
              </a:rPr>
              <a:t>Interpret the Findings</a:t>
            </a:r>
            <a:r>
              <a:rPr lang="en-TT" dirty="0"/>
              <a:t>, towards your research objective and then towards your Research Question</a:t>
            </a:r>
          </a:p>
          <a:p>
            <a:pPr lvl="1"/>
            <a:r>
              <a:rPr lang="en-TT" dirty="0"/>
              <a:t>i.e. answering the RQ</a:t>
            </a:r>
          </a:p>
          <a:p>
            <a:pPr lvl="1"/>
            <a:endParaRPr lang="en-TT" dirty="0"/>
          </a:p>
          <a:p>
            <a:r>
              <a:rPr lang="en-TT" dirty="0"/>
              <a:t>2000 words</a:t>
            </a:r>
          </a:p>
          <a:p>
            <a:pPr marL="514350" indent="-514350">
              <a:buFont typeface="+mj-lt"/>
              <a:buAutoNum type="arabicPeriod"/>
            </a:pPr>
            <a:endParaRPr lang="en-TT" dirty="0"/>
          </a:p>
        </p:txBody>
      </p:sp>
    </p:spTree>
    <p:extLst>
      <p:ext uri="{BB962C8B-B14F-4D97-AF65-F5344CB8AC3E}">
        <p14:creationId xmlns:p14="http://schemas.microsoft.com/office/powerpoint/2010/main" val="30250702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615E2-5EE1-5727-29D4-C5E8B75FFC9E}"/>
              </a:ext>
            </a:extLst>
          </p:cNvPr>
          <p:cNvSpPr>
            <a:spLocks noGrp="1"/>
          </p:cNvSpPr>
          <p:nvPr>
            <p:ph type="title"/>
          </p:nvPr>
        </p:nvSpPr>
        <p:spPr/>
        <p:txBody>
          <a:bodyPr/>
          <a:lstStyle/>
          <a:p>
            <a:r>
              <a:rPr lang="en-TT" dirty="0"/>
              <a:t>Analysis for Objective 3</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634CE80-F7C9-73DB-6B02-07DD59DD351C}"/>
                  </a:ext>
                </a:extLst>
              </p:cNvPr>
              <p:cNvSpPr>
                <a:spLocks noGrp="1"/>
              </p:cNvSpPr>
              <p:nvPr>
                <p:ph idx="1"/>
              </p:nvPr>
            </p:nvSpPr>
            <p:spPr/>
            <p:txBody>
              <a:bodyPr/>
              <a:lstStyle/>
              <a:p>
                <a:r>
                  <a:rPr lang="en-TT" b="1" dirty="0"/>
                  <a:t>Method: Regression analysis</a:t>
                </a:r>
                <a:r>
                  <a:rPr lang="en-TT" dirty="0"/>
                  <a:t>.</a:t>
                </a:r>
              </a:p>
              <a:p>
                <a:r>
                  <a:rPr lang="en-TT" b="1" dirty="0"/>
                  <a:t>Model</a:t>
                </a:r>
              </a:p>
              <a:p>
                <a:endParaRPr lang="en-TT" i="1" dirty="0"/>
              </a:p>
              <a:p>
                <a14:m>
                  <m:oMath xmlns:m="http://schemas.openxmlformats.org/officeDocument/2006/math">
                    <m:r>
                      <a:rPr lang="en-TT" i="1">
                        <a:latin typeface="Cambria Math" panose="02040503050406030204" pitchFamily="18" charset="0"/>
                      </a:rPr>
                      <m:t>𝑆</m:t>
                    </m:r>
                    <m:r>
                      <a:rPr lang="en-TT" i="1">
                        <a:latin typeface="Cambria Math" panose="02040503050406030204" pitchFamily="18" charset="0"/>
                      </a:rPr>
                      <m:t>h</m:t>
                    </m:r>
                    <m:r>
                      <a:rPr lang="en-TT" i="1">
                        <a:latin typeface="Cambria Math" panose="02040503050406030204" pitchFamily="18" charset="0"/>
                      </a:rPr>
                      <m:t>𝑎𝑟𝑒𝑃𝑟𝑖𝑐</m:t>
                    </m:r>
                    <m:sSub>
                      <m:sSubPr>
                        <m:ctrlPr>
                          <a:rPr lang="ar-AE" i="1">
                            <a:latin typeface="Cambria Math" panose="02040503050406030204" pitchFamily="18" charset="0"/>
                          </a:rPr>
                        </m:ctrlPr>
                      </m:sSubPr>
                      <m:e>
                        <m:r>
                          <a:rPr lang="ar-AE" i="1">
                            <a:latin typeface="Cambria Math" panose="02040503050406030204" pitchFamily="18" charset="0"/>
                          </a:rPr>
                          <m:t>𝑒</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0</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1</m:t>
                        </m:r>
                      </m:sub>
                    </m:sSub>
                    <m:r>
                      <a:rPr lang="ar-AE" i="1">
                        <a:latin typeface="Cambria Math" panose="02040503050406030204" pitchFamily="18" charset="0"/>
                      </a:rPr>
                      <m:t>𝐸𝑆𝐺𝑆𝑐𝑜𝑟</m:t>
                    </m:r>
                    <m:sSub>
                      <m:sSubPr>
                        <m:ctrlPr>
                          <a:rPr lang="ar-AE" i="1">
                            <a:latin typeface="Cambria Math" panose="02040503050406030204" pitchFamily="18" charset="0"/>
                          </a:rPr>
                        </m:ctrlPr>
                      </m:sSubPr>
                      <m:e>
                        <m:r>
                          <a:rPr lang="ar-AE" i="1">
                            <a:latin typeface="Cambria Math" panose="02040503050406030204" pitchFamily="18" charset="0"/>
                          </a:rPr>
                          <m:t>𝑒</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2</m:t>
                        </m:r>
                      </m:sub>
                    </m:sSub>
                    <m:r>
                      <a:rPr lang="ar-AE" i="1">
                        <a:latin typeface="Cambria Math" panose="02040503050406030204" pitchFamily="18" charset="0"/>
                      </a:rPr>
                      <m:t>𝑅𝑂</m:t>
                    </m:r>
                    <m:sSub>
                      <m:sSubPr>
                        <m:ctrlPr>
                          <a:rPr lang="ar-AE" i="1">
                            <a:latin typeface="Cambria Math" panose="02040503050406030204" pitchFamily="18" charset="0"/>
                          </a:rPr>
                        </m:ctrlPr>
                      </m:sSubPr>
                      <m:e>
                        <m:r>
                          <a:rPr lang="ar-AE" i="1">
                            <a:latin typeface="Cambria Math" panose="02040503050406030204" pitchFamily="18" charset="0"/>
                          </a:rPr>
                          <m:t>𝐴</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𝛽</m:t>
                        </m:r>
                      </m:e>
                      <m:sub>
                        <m:r>
                          <a:rPr lang="ar-AE">
                            <a:latin typeface="Cambria Math" panose="02040503050406030204" pitchFamily="18" charset="0"/>
                          </a:rPr>
                          <m:t>3</m:t>
                        </m:r>
                      </m:sub>
                    </m:sSub>
                    <m:r>
                      <a:rPr lang="ar-AE" i="1">
                        <a:latin typeface="Cambria Math" panose="02040503050406030204" pitchFamily="18" charset="0"/>
                      </a:rPr>
                      <m:t>𝑅𝑂</m:t>
                    </m:r>
                    <m:sSub>
                      <m:sSubPr>
                        <m:ctrlPr>
                          <a:rPr lang="ar-AE" i="1">
                            <a:latin typeface="Cambria Math" panose="02040503050406030204" pitchFamily="18" charset="0"/>
                          </a:rPr>
                        </m:ctrlPr>
                      </m:sSubPr>
                      <m:e>
                        <m:r>
                          <a:rPr lang="ar-AE" i="1">
                            <a:latin typeface="Cambria Math" panose="02040503050406030204" pitchFamily="18" charset="0"/>
                          </a:rPr>
                          <m:t>𝐸</m:t>
                        </m:r>
                      </m:e>
                      <m:sub>
                        <m:r>
                          <a:rPr lang="ar-AE" i="1">
                            <a:latin typeface="Cambria Math" panose="02040503050406030204" pitchFamily="18" charset="0"/>
                          </a:rPr>
                          <m:t>𝑖𝑡</m:t>
                        </m:r>
                      </m:sub>
                    </m:sSub>
                    <m:r>
                      <a:rPr lang="ar-AE">
                        <a:latin typeface="Cambria Math" panose="02040503050406030204" pitchFamily="18" charset="0"/>
                      </a:rPr>
                      <m:t>+</m:t>
                    </m:r>
                    <m:sSub>
                      <m:sSubPr>
                        <m:ctrlPr>
                          <a:rPr lang="ar-AE" i="1">
                            <a:latin typeface="Cambria Math" panose="02040503050406030204" pitchFamily="18" charset="0"/>
                          </a:rPr>
                        </m:ctrlPr>
                      </m:sSubPr>
                      <m:e>
                        <m:r>
                          <a:rPr lang="ar-AE" i="1">
                            <a:latin typeface="Cambria Math" panose="02040503050406030204" pitchFamily="18" charset="0"/>
                          </a:rPr>
                          <m:t>𝜀</m:t>
                        </m:r>
                      </m:e>
                      <m:sub>
                        <m:r>
                          <a:rPr lang="ar-AE" i="1">
                            <a:latin typeface="Cambria Math" panose="02040503050406030204" pitchFamily="18" charset="0"/>
                          </a:rPr>
                          <m:t>𝑖𝑡</m:t>
                        </m:r>
                      </m:sub>
                    </m:sSub>
                  </m:oMath>
                </a14:m>
                <a:endParaRPr lang="ar-AE" dirty="0"/>
              </a:p>
              <a:p>
                <a:pPr lvl="1"/>
                <a:endParaRPr lang="en-TT" dirty="0"/>
              </a:p>
              <a:p>
                <a:pPr lvl="1"/>
                <a:r>
                  <a:rPr lang="en-TT" dirty="0"/>
                  <a:t>Where:</a:t>
                </a:r>
              </a:p>
              <a:p>
                <a:pPr lvl="2"/>
                <a:r>
                  <a:rPr lang="en-TT" dirty="0"/>
                  <a:t>Share Price = dependent variable (investor decision proxy)</a:t>
                </a:r>
              </a:p>
              <a:p>
                <a:pPr lvl="2"/>
                <a:r>
                  <a:rPr lang="en-TT" dirty="0"/>
                  <a:t>ESG score = key explanatory variable</a:t>
                </a:r>
              </a:p>
              <a:p>
                <a:pPr lvl="2"/>
                <a:r>
                  <a:rPr lang="en-TT" dirty="0"/>
                  <a:t>ROA and ROE = control variables</a:t>
                </a:r>
              </a:p>
              <a:p>
                <a:endParaRPr lang="en-TT" dirty="0"/>
              </a:p>
            </p:txBody>
          </p:sp>
        </mc:Choice>
        <mc:Fallback xmlns="">
          <p:sp>
            <p:nvSpPr>
              <p:cNvPr id="3" name="Content Placeholder 2">
                <a:extLst>
                  <a:ext uri="{FF2B5EF4-FFF2-40B4-BE49-F238E27FC236}">
                    <a16:creationId xmlns:a16="http://schemas.microsoft.com/office/drawing/2014/main" id="{A634CE80-F7C9-73DB-6B02-07DD59DD351C}"/>
                  </a:ext>
                </a:extLst>
              </p:cNvPr>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TT">
                    <a:noFill/>
                  </a:rPr>
                  <a:t> </a:t>
                </a:r>
              </a:p>
            </p:txBody>
          </p:sp>
        </mc:Fallback>
      </mc:AlternateContent>
    </p:spTree>
    <p:extLst>
      <p:ext uri="{BB962C8B-B14F-4D97-AF65-F5344CB8AC3E}">
        <p14:creationId xmlns:p14="http://schemas.microsoft.com/office/powerpoint/2010/main" val="420320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74F67-0E09-5520-18EC-EBA955DF2075}"/>
              </a:ext>
            </a:extLst>
          </p:cNvPr>
          <p:cNvSpPr>
            <a:spLocks noGrp="1"/>
          </p:cNvSpPr>
          <p:nvPr>
            <p:ph type="title"/>
          </p:nvPr>
        </p:nvSpPr>
        <p:spPr/>
        <p:txBody>
          <a:bodyPr/>
          <a:lstStyle/>
          <a:p>
            <a:r>
              <a:rPr lang="en-TT" dirty="0"/>
              <a:t>Step 3- </a:t>
            </a:r>
            <a:r>
              <a:rPr lang="en-US" dirty="0"/>
              <a:t>Start Writing up each section</a:t>
            </a:r>
            <a:endParaRPr lang="en-TT" dirty="0"/>
          </a:p>
        </p:txBody>
      </p:sp>
      <p:sp>
        <p:nvSpPr>
          <p:cNvPr id="3" name="Content Placeholder 2">
            <a:extLst>
              <a:ext uri="{FF2B5EF4-FFF2-40B4-BE49-F238E27FC236}">
                <a16:creationId xmlns:a16="http://schemas.microsoft.com/office/drawing/2014/main" id="{35CA1298-F90E-F802-26A0-3C324723E827}"/>
              </a:ext>
            </a:extLst>
          </p:cNvPr>
          <p:cNvSpPr>
            <a:spLocks noGrp="1"/>
          </p:cNvSpPr>
          <p:nvPr>
            <p:ph idx="1"/>
          </p:nvPr>
        </p:nvSpPr>
        <p:spPr/>
        <p:txBody>
          <a:bodyPr/>
          <a:lstStyle/>
          <a:p>
            <a:r>
              <a:rPr lang="en-TT" dirty="0"/>
              <a:t>Now that you have completed the data analysis, you can start the write up of each section as planned.</a:t>
            </a:r>
          </a:p>
          <a:p>
            <a:endParaRPr lang="en-TT" dirty="0"/>
          </a:p>
          <a:p>
            <a:r>
              <a:rPr lang="en-TT" dirty="0"/>
              <a:t>The following should be done:</a:t>
            </a:r>
          </a:p>
          <a:p>
            <a:pPr marL="514350" indent="-514350">
              <a:buFont typeface="+mj-lt"/>
              <a:buAutoNum type="arabicPeriod"/>
            </a:pPr>
            <a:r>
              <a:rPr lang="en-TT" dirty="0"/>
              <a:t>Present results</a:t>
            </a:r>
          </a:p>
          <a:p>
            <a:pPr marL="514350" indent="-514350">
              <a:buFont typeface="+mj-lt"/>
              <a:buAutoNum type="arabicPeriod"/>
            </a:pPr>
            <a:r>
              <a:rPr lang="en-TT" dirty="0"/>
              <a:t>Write up a discussion of the results, compare across firms etc</a:t>
            </a:r>
          </a:p>
          <a:p>
            <a:pPr marL="514350" indent="-514350">
              <a:buFont typeface="+mj-lt"/>
              <a:buAutoNum type="arabicPeriod"/>
            </a:pPr>
            <a:r>
              <a:rPr lang="en-TT" dirty="0"/>
              <a:t>Derive the key finding- the trend, generalization</a:t>
            </a:r>
          </a:p>
          <a:p>
            <a:pPr marL="514350" indent="-514350">
              <a:buFont typeface="+mj-lt"/>
              <a:buAutoNum type="arabicPeriod"/>
            </a:pPr>
            <a:r>
              <a:rPr lang="en-TT" dirty="0"/>
              <a:t>Interpret the finding</a:t>
            </a:r>
          </a:p>
        </p:txBody>
      </p:sp>
    </p:spTree>
    <p:extLst>
      <p:ext uri="{BB962C8B-B14F-4D97-AF65-F5344CB8AC3E}">
        <p14:creationId xmlns:p14="http://schemas.microsoft.com/office/powerpoint/2010/main" val="2174346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D0D91-E61C-9082-9899-E1869A471441}"/>
              </a:ext>
            </a:extLst>
          </p:cNvPr>
          <p:cNvSpPr>
            <a:spLocks noGrp="1"/>
          </p:cNvSpPr>
          <p:nvPr>
            <p:ph type="title"/>
          </p:nvPr>
        </p:nvSpPr>
        <p:spPr/>
        <p:txBody>
          <a:bodyPr/>
          <a:lstStyle/>
          <a:p>
            <a:r>
              <a:rPr lang="en-TT" dirty="0"/>
              <a:t>The interpretation</a:t>
            </a:r>
          </a:p>
        </p:txBody>
      </p:sp>
      <p:sp>
        <p:nvSpPr>
          <p:cNvPr id="3" name="Content Placeholder 2">
            <a:extLst>
              <a:ext uri="{FF2B5EF4-FFF2-40B4-BE49-F238E27FC236}">
                <a16:creationId xmlns:a16="http://schemas.microsoft.com/office/drawing/2014/main" id="{4B18F6A4-0C62-5701-2387-DFD7D70C9E14}"/>
              </a:ext>
            </a:extLst>
          </p:cNvPr>
          <p:cNvSpPr>
            <a:spLocks noGrp="1"/>
          </p:cNvSpPr>
          <p:nvPr>
            <p:ph idx="1"/>
          </p:nvPr>
        </p:nvSpPr>
        <p:spPr/>
        <p:txBody>
          <a:bodyPr/>
          <a:lstStyle/>
          <a:p>
            <a:r>
              <a:rPr lang="en-TT" dirty="0"/>
              <a:t>This is the key part.</a:t>
            </a:r>
          </a:p>
          <a:p>
            <a:r>
              <a:rPr lang="en-TT" dirty="0"/>
              <a:t>What does the finding mean:</a:t>
            </a:r>
          </a:p>
          <a:p>
            <a:pPr lvl="1"/>
            <a:r>
              <a:rPr lang="en-TT" dirty="0"/>
              <a:t>Think of the research objective, what were you trying to find out?</a:t>
            </a:r>
          </a:p>
          <a:p>
            <a:pPr lvl="1"/>
            <a:r>
              <a:rPr lang="en-TT" dirty="0"/>
              <a:t>What is the finding saying?</a:t>
            </a:r>
          </a:p>
          <a:p>
            <a:pPr lvl="1"/>
            <a:r>
              <a:rPr lang="en-TT" dirty="0"/>
              <a:t>Form a reasoned judgement</a:t>
            </a:r>
          </a:p>
          <a:p>
            <a:r>
              <a:rPr lang="en-US" dirty="0"/>
              <a:t>This is where you:</a:t>
            </a:r>
          </a:p>
          <a:p>
            <a:pPr lvl="1"/>
            <a:r>
              <a:rPr lang="en-US" dirty="0"/>
              <a:t>connect findings to theory</a:t>
            </a:r>
          </a:p>
          <a:p>
            <a:pPr lvl="1"/>
            <a:r>
              <a:rPr lang="en-US" dirty="0"/>
              <a:t>compare with previous studies</a:t>
            </a:r>
          </a:p>
          <a:p>
            <a:pPr lvl="1"/>
            <a:r>
              <a:rPr lang="en-US" dirty="0"/>
              <a:t>explain why results occur</a:t>
            </a:r>
            <a:endParaRPr lang="en-TT" dirty="0"/>
          </a:p>
        </p:txBody>
      </p:sp>
    </p:spTree>
    <p:extLst>
      <p:ext uri="{BB962C8B-B14F-4D97-AF65-F5344CB8AC3E}">
        <p14:creationId xmlns:p14="http://schemas.microsoft.com/office/powerpoint/2010/main" val="30205280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C36AB-6551-CCC9-7A0C-11E4D520A8A1}"/>
              </a:ext>
            </a:extLst>
          </p:cNvPr>
          <p:cNvSpPr>
            <a:spLocks noGrp="1"/>
          </p:cNvSpPr>
          <p:nvPr>
            <p:ph type="title"/>
          </p:nvPr>
        </p:nvSpPr>
        <p:spPr/>
        <p:txBody>
          <a:bodyPr/>
          <a:lstStyle/>
          <a:p>
            <a:r>
              <a:rPr lang="en-TT" dirty="0"/>
              <a:t>Example 1:</a:t>
            </a:r>
          </a:p>
        </p:txBody>
      </p:sp>
      <p:sp>
        <p:nvSpPr>
          <p:cNvPr id="3" name="Content Placeholder 2">
            <a:extLst>
              <a:ext uri="{FF2B5EF4-FFF2-40B4-BE49-F238E27FC236}">
                <a16:creationId xmlns:a16="http://schemas.microsoft.com/office/drawing/2014/main" id="{7A63DE1C-3576-FE8A-EAAD-C0DDB21FC3FE}"/>
              </a:ext>
            </a:extLst>
          </p:cNvPr>
          <p:cNvSpPr>
            <a:spLocks noGrp="1"/>
          </p:cNvSpPr>
          <p:nvPr>
            <p:ph idx="1"/>
          </p:nvPr>
        </p:nvSpPr>
        <p:spPr/>
        <p:txBody>
          <a:bodyPr>
            <a:normAutofit fontScale="92500" lnSpcReduction="20000"/>
          </a:bodyPr>
          <a:lstStyle/>
          <a:p>
            <a:r>
              <a:rPr lang="en-US" dirty="0"/>
              <a:t>The results indicate a moderate positive relationship between digital adoption and profitability, as evidenced by a correlation coefficient of 0.58. </a:t>
            </a:r>
          </a:p>
          <a:p>
            <a:endParaRPr lang="en-US" dirty="0"/>
          </a:p>
          <a:p>
            <a:r>
              <a:rPr lang="en-US" dirty="0"/>
              <a:t>This suggests that firms with higher levels of technology investment tend to achieve improved financial performance. However, this relationship is not uniform across all firms, with Firm C displaying weaker alignment, possibly due to differences in implementation efficiency. </a:t>
            </a:r>
          </a:p>
          <a:p>
            <a:endParaRPr lang="en-US" dirty="0"/>
          </a:p>
          <a:p>
            <a:r>
              <a:rPr lang="en-US" dirty="0"/>
              <a:t>These findings are consistent with prior studies which highlight the role of digital capabilities in enhancing operational efficiency, although the variability observed suggests that digital investment alone is insufficient without effective integration.</a:t>
            </a:r>
            <a:endParaRPr lang="en-TT" dirty="0"/>
          </a:p>
        </p:txBody>
      </p:sp>
    </p:spTree>
    <p:extLst>
      <p:ext uri="{BB962C8B-B14F-4D97-AF65-F5344CB8AC3E}">
        <p14:creationId xmlns:p14="http://schemas.microsoft.com/office/powerpoint/2010/main" val="41696294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41220-C323-CFEC-FE66-54755B3A72B6}"/>
              </a:ext>
            </a:extLst>
          </p:cNvPr>
          <p:cNvSpPr>
            <a:spLocks noGrp="1"/>
          </p:cNvSpPr>
          <p:nvPr>
            <p:ph type="title"/>
          </p:nvPr>
        </p:nvSpPr>
        <p:spPr>
          <a:xfrm>
            <a:off x="838200" y="365126"/>
            <a:ext cx="10515600" cy="683746"/>
          </a:xfrm>
        </p:spPr>
        <p:txBody>
          <a:bodyPr>
            <a:normAutofit fontScale="90000"/>
          </a:bodyPr>
          <a:lstStyle/>
          <a:p>
            <a:r>
              <a:rPr lang="en-TT" dirty="0"/>
              <a:t>Example 2:</a:t>
            </a:r>
          </a:p>
        </p:txBody>
      </p:sp>
      <p:sp>
        <p:nvSpPr>
          <p:cNvPr id="3" name="Content Placeholder 2">
            <a:extLst>
              <a:ext uri="{FF2B5EF4-FFF2-40B4-BE49-F238E27FC236}">
                <a16:creationId xmlns:a16="http://schemas.microsoft.com/office/drawing/2014/main" id="{16099C44-34F6-1BC1-A614-E4BACAF899B8}"/>
              </a:ext>
            </a:extLst>
          </p:cNvPr>
          <p:cNvSpPr>
            <a:spLocks noGrp="1"/>
          </p:cNvSpPr>
          <p:nvPr>
            <p:ph idx="1"/>
          </p:nvPr>
        </p:nvSpPr>
        <p:spPr>
          <a:xfrm>
            <a:off x="838200" y="1246094"/>
            <a:ext cx="10515600" cy="5504329"/>
          </a:xfrm>
        </p:spPr>
        <p:txBody>
          <a:bodyPr>
            <a:normAutofit fontScale="77500" lnSpcReduction="20000"/>
          </a:bodyPr>
          <a:lstStyle/>
          <a:p>
            <a:r>
              <a:rPr lang="en-US" dirty="0"/>
              <a:t>The descriptive analysis of ESG disclosure across the three firms over the 2021–2023 period reveals a clear upward trajectory, with the mean ESG score increasing from 57.0 to 68.3, indicating a consistent strengthening of sustainability reporting practices. Firm C maintained the highest ESG performance throughout, while Firm A demonstrated the most notable improvement, suggesting a more strategic shift towards enhanced disclosure. This pattern is consistent with prior empirical evidence. </a:t>
            </a:r>
          </a:p>
          <a:p>
            <a:r>
              <a:rPr lang="en-US" dirty="0"/>
              <a:t>For example, KPMG (2020) reports that over 80% of large companies globally have increased ESG disclosures in response to regulatory and stakeholder pressures. Similarly, Gunnar Friede et al. (2015), in a meta-analysis of over 2,000 studies, find a growing positive trend in ESG reporting and its integration into corporate strategy. </a:t>
            </a:r>
          </a:p>
          <a:p>
            <a:r>
              <a:rPr lang="en-US" dirty="0"/>
              <a:t>The convergence in ESG scores across firms also reflects institutional theory, where firms imitate industry leaders to maintain legitimacy. </a:t>
            </a:r>
          </a:p>
          <a:p>
            <a:r>
              <a:rPr lang="en-US" dirty="0"/>
              <a:t>The observed increase in ESG disclosure can further be explained through </a:t>
            </a:r>
            <a:r>
              <a:rPr lang="en-US" dirty="0" err="1"/>
              <a:t>signalling</a:t>
            </a:r>
            <a:r>
              <a:rPr lang="en-US" dirty="0"/>
              <a:t> theory, whereby firms voluntarily enhance transparency to reduce information asymmetry and present themselves as lower-risk to investors (Spence, 1973). </a:t>
            </a:r>
          </a:p>
          <a:p>
            <a:r>
              <a:rPr lang="en-US" dirty="0"/>
              <a:t>Overall, the findings align strongly with established literature, suggesting that ESG disclosure improvements are driven by a combination of regulatory evolution, competitive pressures, and strategic efforts to influence investor perceptions and long-term firm valuation.</a:t>
            </a:r>
            <a:endParaRPr lang="en-TT" dirty="0"/>
          </a:p>
        </p:txBody>
      </p:sp>
    </p:spTree>
    <p:extLst>
      <p:ext uri="{BB962C8B-B14F-4D97-AF65-F5344CB8AC3E}">
        <p14:creationId xmlns:p14="http://schemas.microsoft.com/office/powerpoint/2010/main" val="960573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E3BB2-A483-FC32-757B-189F5FD813DE}"/>
              </a:ext>
            </a:extLst>
          </p:cNvPr>
          <p:cNvSpPr>
            <a:spLocks noGrp="1"/>
          </p:cNvSpPr>
          <p:nvPr>
            <p:ph type="title"/>
          </p:nvPr>
        </p:nvSpPr>
        <p:spPr/>
        <p:txBody>
          <a:bodyPr/>
          <a:lstStyle/>
          <a:p>
            <a:r>
              <a:rPr lang="en-TT" dirty="0"/>
              <a:t>Example 3:</a:t>
            </a:r>
          </a:p>
        </p:txBody>
      </p:sp>
      <p:sp>
        <p:nvSpPr>
          <p:cNvPr id="5" name="Content Placeholder 4">
            <a:extLst>
              <a:ext uri="{FF2B5EF4-FFF2-40B4-BE49-F238E27FC236}">
                <a16:creationId xmlns:a16="http://schemas.microsoft.com/office/drawing/2014/main" id="{1CB4D9E5-AAD6-68AD-4B54-91D665FC27F2}"/>
              </a:ext>
            </a:extLst>
          </p:cNvPr>
          <p:cNvSpPr>
            <a:spLocks noGrp="1"/>
          </p:cNvSpPr>
          <p:nvPr>
            <p:ph idx="1"/>
          </p:nvPr>
        </p:nvSpPr>
        <p:spPr/>
        <p:txBody>
          <a:bodyPr/>
          <a:lstStyle/>
          <a:p>
            <a:r>
              <a:rPr lang="en-TT" dirty="0"/>
              <a:t>See handout</a:t>
            </a:r>
          </a:p>
        </p:txBody>
      </p:sp>
    </p:spTree>
    <p:extLst>
      <p:ext uri="{BB962C8B-B14F-4D97-AF65-F5344CB8AC3E}">
        <p14:creationId xmlns:p14="http://schemas.microsoft.com/office/powerpoint/2010/main" val="600211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185D0-5352-BF45-8ACC-6B0A3040770E}"/>
              </a:ext>
            </a:extLst>
          </p:cNvPr>
          <p:cNvSpPr>
            <a:spLocks noGrp="1"/>
          </p:cNvSpPr>
          <p:nvPr>
            <p:ph type="title"/>
          </p:nvPr>
        </p:nvSpPr>
        <p:spPr/>
        <p:txBody>
          <a:bodyPr/>
          <a:lstStyle/>
          <a:p>
            <a:r>
              <a:rPr lang="en-TT" dirty="0"/>
              <a:t>Language is important</a:t>
            </a:r>
          </a:p>
        </p:txBody>
      </p:sp>
      <p:sp>
        <p:nvSpPr>
          <p:cNvPr id="3" name="Content Placeholder 2">
            <a:extLst>
              <a:ext uri="{FF2B5EF4-FFF2-40B4-BE49-F238E27FC236}">
                <a16:creationId xmlns:a16="http://schemas.microsoft.com/office/drawing/2014/main" id="{C5C8F0BB-496D-7A07-4654-5CF675374F79}"/>
              </a:ext>
            </a:extLst>
          </p:cNvPr>
          <p:cNvSpPr>
            <a:spLocks noGrp="1"/>
          </p:cNvSpPr>
          <p:nvPr>
            <p:ph idx="1"/>
          </p:nvPr>
        </p:nvSpPr>
        <p:spPr/>
        <p:txBody>
          <a:bodyPr/>
          <a:lstStyle/>
          <a:p>
            <a:r>
              <a:rPr lang="en-TT" dirty="0"/>
              <a:t>Check:</a:t>
            </a:r>
          </a:p>
          <a:p>
            <a:endParaRPr lang="en-TT" dirty="0">
              <a:hlinkClick r:id="rId2"/>
            </a:endParaRPr>
          </a:p>
          <a:p>
            <a:r>
              <a:rPr lang="en-TT">
                <a:hlinkClick r:id="rId2"/>
              </a:rPr>
              <a:t>https://www.phrasebank.manchester.ac.uk/reporting-results/</a:t>
            </a:r>
            <a:endParaRPr lang="en-TT" dirty="0">
              <a:hlinkClick r:id="rId2"/>
            </a:endParaRPr>
          </a:p>
          <a:p>
            <a:r>
              <a:rPr lang="en-TT" dirty="0">
                <a:hlinkClick r:id="rId2"/>
              </a:rPr>
              <a:t>https://www.phrasebank.manchester.ac.uk/discussing-findings/</a:t>
            </a:r>
            <a:r>
              <a:rPr lang="en-TT" dirty="0"/>
              <a:t> </a:t>
            </a:r>
          </a:p>
        </p:txBody>
      </p:sp>
    </p:spTree>
    <p:extLst>
      <p:ext uri="{BB962C8B-B14F-4D97-AF65-F5344CB8AC3E}">
        <p14:creationId xmlns:p14="http://schemas.microsoft.com/office/powerpoint/2010/main" val="3483208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DD125-D204-41B5-B4D0-740227611882}"/>
              </a:ext>
            </a:extLst>
          </p:cNvPr>
          <p:cNvSpPr>
            <a:spLocks noGrp="1"/>
          </p:cNvSpPr>
          <p:nvPr>
            <p:ph type="title"/>
          </p:nvPr>
        </p:nvSpPr>
        <p:spPr/>
        <p:txBody>
          <a:bodyPr/>
          <a:lstStyle/>
          <a:p>
            <a:r>
              <a:rPr lang="en-TT" dirty="0"/>
              <a:t>Step 1- Plan out the structure of the chapter</a:t>
            </a:r>
          </a:p>
        </p:txBody>
      </p:sp>
      <p:sp>
        <p:nvSpPr>
          <p:cNvPr id="3" name="Content Placeholder 2">
            <a:extLst>
              <a:ext uri="{FF2B5EF4-FFF2-40B4-BE49-F238E27FC236}">
                <a16:creationId xmlns:a16="http://schemas.microsoft.com/office/drawing/2014/main" id="{7A8A15DD-B6B5-4538-8777-8F8DE67F3FAF}"/>
              </a:ext>
            </a:extLst>
          </p:cNvPr>
          <p:cNvSpPr>
            <a:spLocks noGrp="1"/>
          </p:cNvSpPr>
          <p:nvPr>
            <p:ph idx="1"/>
          </p:nvPr>
        </p:nvSpPr>
        <p:spPr/>
        <p:txBody>
          <a:bodyPr/>
          <a:lstStyle/>
          <a:p>
            <a:r>
              <a:rPr lang="en-TT" dirty="0"/>
              <a:t>Use your research objectives</a:t>
            </a:r>
          </a:p>
          <a:p>
            <a:r>
              <a:rPr lang="en-TT" b="1" dirty="0"/>
              <a:t>Each objective will be a major heading </a:t>
            </a:r>
          </a:p>
          <a:p>
            <a:pPr lvl="1"/>
            <a:r>
              <a:rPr lang="en-TT" dirty="0"/>
              <a:t>e.g. 4.1 Findings for the factors that affect job satisfaction</a:t>
            </a:r>
          </a:p>
          <a:p>
            <a:r>
              <a:rPr lang="en-TT" b="1" dirty="0"/>
              <a:t>Then for each major heading work out the</a:t>
            </a:r>
            <a:r>
              <a:rPr lang="en-TT" dirty="0"/>
              <a:t> </a:t>
            </a:r>
            <a:r>
              <a:rPr lang="en-TT" b="1" dirty="0"/>
              <a:t>sub-headings</a:t>
            </a:r>
          </a:p>
          <a:p>
            <a:pPr lvl="1"/>
            <a:r>
              <a:rPr lang="en-TT" dirty="0"/>
              <a:t>4.1.1 Working Conditions</a:t>
            </a:r>
          </a:p>
          <a:p>
            <a:pPr lvl="1"/>
            <a:r>
              <a:rPr lang="en-TT" dirty="0"/>
              <a:t>4.1.2 Pay</a:t>
            </a:r>
          </a:p>
          <a:p>
            <a:pPr lvl="1"/>
            <a:r>
              <a:rPr lang="en-TT" dirty="0"/>
              <a:t>Be guided by your Concepts/Themes/Variables from the Methodology Matrix</a:t>
            </a:r>
          </a:p>
          <a:p>
            <a:r>
              <a:rPr lang="en-TT" b="1" dirty="0"/>
              <a:t>Repeat for each objective </a:t>
            </a:r>
            <a:r>
              <a:rPr lang="en-TT" dirty="0"/>
              <a:t>until you have the full structure for the chapter</a:t>
            </a:r>
          </a:p>
          <a:p>
            <a:pPr lvl="1"/>
            <a:endParaRPr lang="en-TT" dirty="0"/>
          </a:p>
        </p:txBody>
      </p:sp>
    </p:spTree>
    <p:extLst>
      <p:ext uri="{BB962C8B-B14F-4D97-AF65-F5344CB8AC3E}">
        <p14:creationId xmlns:p14="http://schemas.microsoft.com/office/powerpoint/2010/main" val="73315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B7315-F13A-3C95-AEB4-905FE65492C6}"/>
              </a:ext>
            </a:extLst>
          </p:cNvPr>
          <p:cNvSpPr>
            <a:spLocks noGrp="1"/>
          </p:cNvSpPr>
          <p:nvPr>
            <p:ph type="title"/>
          </p:nvPr>
        </p:nvSpPr>
        <p:spPr>
          <a:xfrm>
            <a:off x="838200" y="365125"/>
            <a:ext cx="10515600" cy="683465"/>
          </a:xfrm>
        </p:spPr>
        <p:txBody>
          <a:bodyPr>
            <a:normAutofit fontScale="90000"/>
          </a:bodyPr>
          <a:lstStyle/>
          <a:p>
            <a:r>
              <a:rPr lang="en-TT" dirty="0"/>
              <a:t>Generic Structure</a:t>
            </a:r>
          </a:p>
        </p:txBody>
      </p:sp>
      <p:sp>
        <p:nvSpPr>
          <p:cNvPr id="3" name="Content Placeholder 2">
            <a:extLst>
              <a:ext uri="{FF2B5EF4-FFF2-40B4-BE49-F238E27FC236}">
                <a16:creationId xmlns:a16="http://schemas.microsoft.com/office/drawing/2014/main" id="{FF6B7096-DF19-87A1-B36F-E490395E4068}"/>
              </a:ext>
            </a:extLst>
          </p:cNvPr>
          <p:cNvSpPr>
            <a:spLocks noGrp="1"/>
          </p:cNvSpPr>
          <p:nvPr>
            <p:ph idx="1"/>
          </p:nvPr>
        </p:nvSpPr>
        <p:spPr>
          <a:xfrm>
            <a:off x="838200" y="1458072"/>
            <a:ext cx="10515600" cy="4664822"/>
          </a:xfrm>
        </p:spPr>
        <p:txBody>
          <a:bodyPr>
            <a:normAutofit/>
          </a:bodyPr>
          <a:lstStyle/>
          <a:p>
            <a:r>
              <a:rPr lang="en-TT" dirty="0"/>
              <a:t>4.0 Introduction</a:t>
            </a:r>
          </a:p>
          <a:p>
            <a:pPr lvl="1"/>
            <a:r>
              <a:rPr lang="en-TT" dirty="0"/>
              <a:t>Provide purpose of the chapter</a:t>
            </a:r>
          </a:p>
          <a:p>
            <a:pPr lvl="1"/>
            <a:r>
              <a:rPr lang="en-TT" dirty="0"/>
              <a:t>Restate RQ </a:t>
            </a:r>
          </a:p>
          <a:p>
            <a:pPr lvl="1"/>
            <a:r>
              <a:rPr lang="en-TT" dirty="0"/>
              <a:t>Therefore, the subsequent sections of this chapter will address…..</a:t>
            </a:r>
          </a:p>
          <a:p>
            <a:r>
              <a:rPr lang="en-TT" dirty="0"/>
              <a:t>4.1 Findings for Objective 1</a:t>
            </a:r>
          </a:p>
          <a:p>
            <a:r>
              <a:rPr lang="en-TT" dirty="0"/>
              <a:t>4.1 Findings for Objective 2</a:t>
            </a:r>
          </a:p>
          <a:p>
            <a:r>
              <a:rPr lang="en-TT" dirty="0"/>
              <a:t>4.1 Findings for Objective 3</a:t>
            </a:r>
          </a:p>
          <a:p>
            <a:endParaRPr lang="en-TT" dirty="0"/>
          </a:p>
          <a:p>
            <a:endParaRPr lang="en-TT" dirty="0"/>
          </a:p>
        </p:txBody>
      </p:sp>
    </p:spTree>
    <p:extLst>
      <p:ext uri="{BB962C8B-B14F-4D97-AF65-F5344CB8AC3E}">
        <p14:creationId xmlns:p14="http://schemas.microsoft.com/office/powerpoint/2010/main" val="1151217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CA57-3FD4-AAA7-0D00-0D15E7899C63}"/>
              </a:ext>
            </a:extLst>
          </p:cNvPr>
          <p:cNvSpPr>
            <a:spLocks noGrp="1"/>
          </p:cNvSpPr>
          <p:nvPr>
            <p:ph type="title"/>
          </p:nvPr>
        </p:nvSpPr>
        <p:spPr/>
        <p:txBody>
          <a:bodyPr/>
          <a:lstStyle/>
          <a:p>
            <a:r>
              <a:rPr lang="en-TT" dirty="0"/>
              <a:t>Example Structure 1</a:t>
            </a:r>
          </a:p>
        </p:txBody>
      </p:sp>
      <p:sp>
        <p:nvSpPr>
          <p:cNvPr id="4" name="Content Placeholder 3">
            <a:extLst>
              <a:ext uri="{FF2B5EF4-FFF2-40B4-BE49-F238E27FC236}">
                <a16:creationId xmlns:a16="http://schemas.microsoft.com/office/drawing/2014/main" id="{804A979F-2A4B-A649-24E0-714F58DB0D68}"/>
              </a:ext>
            </a:extLst>
          </p:cNvPr>
          <p:cNvSpPr>
            <a:spLocks noGrp="1"/>
          </p:cNvSpPr>
          <p:nvPr>
            <p:ph sz="half" idx="1"/>
          </p:nvPr>
        </p:nvSpPr>
        <p:spPr/>
        <p:txBody>
          <a:bodyPr>
            <a:normAutofit/>
          </a:bodyPr>
          <a:lstStyle/>
          <a:p>
            <a:r>
              <a:rPr lang="en-TT" sz="2400" b="1" dirty="0"/>
              <a:t>Research Objectives:</a:t>
            </a:r>
          </a:p>
          <a:p>
            <a:pPr marL="0" indent="0">
              <a:buNone/>
            </a:pPr>
            <a:r>
              <a:rPr lang="en-US" sz="2400" dirty="0"/>
              <a:t>1. To assess the operational health of Tata Global Beverages Limited using ratio analysis</a:t>
            </a:r>
          </a:p>
          <a:p>
            <a:pPr marL="0" indent="0">
              <a:buNone/>
            </a:pPr>
            <a:r>
              <a:rPr lang="en-US" sz="2400" dirty="0"/>
              <a:t>2. To determine the financial risk level of Tata Global Beverages Limited</a:t>
            </a:r>
          </a:p>
          <a:p>
            <a:pPr marL="0" indent="0">
              <a:buNone/>
            </a:pPr>
            <a:r>
              <a:rPr lang="en-US" sz="2400" dirty="0"/>
              <a:t>3. To calculate whether or not investment in Tata Global Beverages will be fruitful to stockholders</a:t>
            </a:r>
            <a:endParaRPr lang="en-TT" sz="2400" dirty="0"/>
          </a:p>
        </p:txBody>
      </p:sp>
      <p:pic>
        <p:nvPicPr>
          <p:cNvPr id="7" name="Content Placeholder 6">
            <a:extLst>
              <a:ext uri="{FF2B5EF4-FFF2-40B4-BE49-F238E27FC236}">
                <a16:creationId xmlns:a16="http://schemas.microsoft.com/office/drawing/2014/main" id="{C6BDF86D-2036-4520-3CFC-8C38A1673009}"/>
              </a:ext>
            </a:extLst>
          </p:cNvPr>
          <p:cNvPicPr>
            <a:picLocks noGrp="1" noChangeAspect="1"/>
          </p:cNvPicPr>
          <p:nvPr>
            <p:ph sz="half" idx="2"/>
          </p:nvPr>
        </p:nvPicPr>
        <p:blipFill>
          <a:blip r:embed="rId2"/>
          <a:srcRect r="44031"/>
          <a:stretch>
            <a:fillRect/>
          </a:stretch>
        </p:blipFill>
        <p:spPr>
          <a:xfrm>
            <a:off x="6575612" y="2150774"/>
            <a:ext cx="4637010" cy="3165578"/>
          </a:xfrm>
          <a:prstGeom prst="rect">
            <a:avLst/>
          </a:prstGeom>
        </p:spPr>
      </p:pic>
    </p:spTree>
    <p:extLst>
      <p:ext uri="{BB962C8B-B14F-4D97-AF65-F5344CB8AC3E}">
        <p14:creationId xmlns:p14="http://schemas.microsoft.com/office/powerpoint/2010/main" val="271329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72D2B-5320-485F-9BBA-0850C6271EAB}"/>
              </a:ext>
            </a:extLst>
          </p:cNvPr>
          <p:cNvSpPr>
            <a:spLocks noGrp="1"/>
          </p:cNvSpPr>
          <p:nvPr>
            <p:ph type="title"/>
          </p:nvPr>
        </p:nvSpPr>
        <p:spPr/>
        <p:txBody>
          <a:bodyPr>
            <a:normAutofit/>
          </a:bodyPr>
          <a:lstStyle/>
          <a:p>
            <a:r>
              <a:rPr lang="en-TT" sz="3600" dirty="0"/>
              <a:t>Step 2- Your Data Analysis- </a:t>
            </a:r>
            <a:r>
              <a:rPr lang="en-TT" sz="3600" dirty="0">
                <a:solidFill>
                  <a:srgbClr val="FF0000"/>
                </a:solidFill>
              </a:rPr>
              <a:t>Qualitative</a:t>
            </a:r>
            <a:r>
              <a:rPr lang="en-TT" sz="3600" dirty="0"/>
              <a:t> using only Articles</a:t>
            </a:r>
          </a:p>
        </p:txBody>
      </p:sp>
      <p:sp>
        <p:nvSpPr>
          <p:cNvPr id="3" name="Content Placeholder 2">
            <a:extLst>
              <a:ext uri="{FF2B5EF4-FFF2-40B4-BE49-F238E27FC236}">
                <a16:creationId xmlns:a16="http://schemas.microsoft.com/office/drawing/2014/main" id="{1F7D13EC-7E60-4D37-A4D7-BDD7F277D51C}"/>
              </a:ext>
            </a:extLst>
          </p:cNvPr>
          <p:cNvSpPr>
            <a:spLocks noGrp="1"/>
          </p:cNvSpPr>
          <p:nvPr>
            <p:ph idx="1"/>
          </p:nvPr>
        </p:nvSpPr>
        <p:spPr>
          <a:xfrm>
            <a:off x="838200" y="1825624"/>
            <a:ext cx="10515600" cy="4449669"/>
          </a:xfrm>
        </p:spPr>
        <p:txBody>
          <a:bodyPr/>
          <a:lstStyle/>
          <a:p>
            <a:r>
              <a:rPr lang="en-TT" dirty="0"/>
              <a:t>Create a table mapping out the objectives and the key results you found relating to it</a:t>
            </a:r>
          </a:p>
          <a:p>
            <a:r>
              <a:rPr lang="en-TT" dirty="0"/>
              <a:t>So go through all the articles, documents and research you have so far</a:t>
            </a:r>
          </a:p>
          <a:p>
            <a:r>
              <a:rPr lang="en-TT" dirty="0"/>
              <a:t>Find more if necessary.</a:t>
            </a:r>
          </a:p>
          <a:p>
            <a:r>
              <a:rPr lang="en-TT" dirty="0"/>
              <a:t>Sort by Objectives</a:t>
            </a:r>
          </a:p>
          <a:p>
            <a:r>
              <a:rPr lang="en-TT" dirty="0"/>
              <a:t>Once you do this, you will see what you need to write up under each heading in chapter 4</a:t>
            </a:r>
          </a:p>
          <a:p>
            <a:r>
              <a:rPr lang="en-TT" dirty="0"/>
              <a:t>That is, you will use the table to build your Discussion of the findings</a:t>
            </a:r>
          </a:p>
        </p:txBody>
      </p:sp>
    </p:spTree>
    <p:extLst>
      <p:ext uri="{BB962C8B-B14F-4D97-AF65-F5344CB8AC3E}">
        <p14:creationId xmlns:p14="http://schemas.microsoft.com/office/powerpoint/2010/main" val="415315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0A631449-FB35-D0F6-80BB-23EA830BF426}"/>
              </a:ext>
            </a:extLst>
          </p:cNvPr>
          <p:cNvGraphicFramePr>
            <a:graphicFrameLocks noGrp="1"/>
          </p:cNvGraphicFramePr>
          <p:nvPr>
            <p:ph idx="1"/>
            <p:extLst>
              <p:ext uri="{D42A27DB-BD31-4B8C-83A1-F6EECF244321}">
                <p14:modId xmlns:p14="http://schemas.microsoft.com/office/powerpoint/2010/main" val="1604354565"/>
              </p:ext>
            </p:extLst>
          </p:nvPr>
        </p:nvGraphicFramePr>
        <p:xfrm>
          <a:off x="1093694" y="742023"/>
          <a:ext cx="9610165" cy="5758648"/>
        </p:xfrm>
        <a:graphic>
          <a:graphicData uri="http://schemas.openxmlformats.org/drawingml/2006/table">
            <a:tbl>
              <a:tblPr>
                <a:tableStyleId>{BC89EF96-8CEA-46FF-86C4-4CE0E7609802}</a:tableStyleId>
              </a:tblPr>
              <a:tblGrid>
                <a:gridCol w="1461248">
                  <a:extLst>
                    <a:ext uri="{9D8B030D-6E8A-4147-A177-3AD203B41FA5}">
                      <a16:colId xmlns:a16="http://schemas.microsoft.com/office/drawing/2014/main" val="3757311228"/>
                    </a:ext>
                  </a:extLst>
                </a:gridCol>
                <a:gridCol w="1389530">
                  <a:extLst>
                    <a:ext uri="{9D8B030D-6E8A-4147-A177-3AD203B41FA5}">
                      <a16:colId xmlns:a16="http://schemas.microsoft.com/office/drawing/2014/main" val="2608926597"/>
                    </a:ext>
                  </a:extLst>
                </a:gridCol>
                <a:gridCol w="1846729">
                  <a:extLst>
                    <a:ext uri="{9D8B030D-6E8A-4147-A177-3AD203B41FA5}">
                      <a16:colId xmlns:a16="http://schemas.microsoft.com/office/drawing/2014/main" val="3908530426"/>
                    </a:ext>
                  </a:extLst>
                </a:gridCol>
                <a:gridCol w="2990625">
                  <a:extLst>
                    <a:ext uri="{9D8B030D-6E8A-4147-A177-3AD203B41FA5}">
                      <a16:colId xmlns:a16="http://schemas.microsoft.com/office/drawing/2014/main" val="2520329003"/>
                    </a:ext>
                  </a:extLst>
                </a:gridCol>
                <a:gridCol w="1922033">
                  <a:extLst>
                    <a:ext uri="{9D8B030D-6E8A-4147-A177-3AD203B41FA5}">
                      <a16:colId xmlns:a16="http://schemas.microsoft.com/office/drawing/2014/main" val="3355151183"/>
                    </a:ext>
                  </a:extLst>
                </a:gridCol>
              </a:tblGrid>
              <a:tr h="367074">
                <a:tc>
                  <a:txBody>
                    <a:bodyPr/>
                    <a:lstStyle/>
                    <a:p>
                      <a:pPr>
                        <a:buNone/>
                      </a:pPr>
                      <a:r>
                        <a:rPr lang="en-TT" sz="1400" b="1" dirty="0"/>
                        <a:t>Study</a:t>
                      </a:r>
                    </a:p>
                  </a:txBody>
                  <a:tcPr marL="24041" marR="24041" marT="12020" marB="12020" anchor="ctr">
                    <a:solidFill>
                      <a:schemeClr val="accent1">
                        <a:lumMod val="60000"/>
                        <a:lumOff val="40000"/>
                      </a:schemeClr>
                    </a:solidFill>
                  </a:tcPr>
                </a:tc>
                <a:tc>
                  <a:txBody>
                    <a:bodyPr/>
                    <a:lstStyle/>
                    <a:p>
                      <a:pPr>
                        <a:buNone/>
                      </a:pPr>
                      <a:r>
                        <a:rPr lang="en-US" sz="1400" b="1" dirty="0"/>
                        <a:t>Key Audit Quality Indicator Examined</a:t>
                      </a:r>
                    </a:p>
                  </a:txBody>
                  <a:tcPr marL="24041" marR="24041" marT="12020" marB="12020" anchor="ctr">
                    <a:solidFill>
                      <a:schemeClr val="accent1">
                        <a:lumMod val="60000"/>
                        <a:lumOff val="40000"/>
                      </a:schemeClr>
                    </a:solidFill>
                  </a:tcPr>
                </a:tc>
                <a:tc>
                  <a:txBody>
                    <a:bodyPr/>
                    <a:lstStyle/>
                    <a:p>
                      <a:pPr>
                        <a:buNone/>
                      </a:pPr>
                      <a:r>
                        <a:rPr lang="en-TT" sz="1400" b="1" dirty="0"/>
                        <a:t>IFRS Reliability Indicator</a:t>
                      </a:r>
                    </a:p>
                  </a:txBody>
                  <a:tcPr marL="24041" marR="24041" marT="12020" marB="12020" anchor="ctr">
                    <a:solidFill>
                      <a:schemeClr val="accent1">
                        <a:lumMod val="60000"/>
                        <a:lumOff val="40000"/>
                      </a:schemeClr>
                    </a:solidFill>
                  </a:tcPr>
                </a:tc>
                <a:tc>
                  <a:txBody>
                    <a:bodyPr/>
                    <a:lstStyle/>
                    <a:p>
                      <a:pPr>
                        <a:buNone/>
                      </a:pPr>
                      <a:r>
                        <a:rPr lang="en-TT" sz="1400" b="1" dirty="0"/>
                        <a:t>Key Findings</a:t>
                      </a:r>
                    </a:p>
                  </a:txBody>
                  <a:tcPr marL="24041" marR="24041" marT="12020" marB="12020" anchor="ctr">
                    <a:solidFill>
                      <a:schemeClr val="accent1">
                        <a:lumMod val="60000"/>
                        <a:lumOff val="40000"/>
                      </a:schemeClr>
                    </a:solidFill>
                  </a:tcPr>
                </a:tc>
                <a:tc>
                  <a:txBody>
                    <a:bodyPr/>
                    <a:lstStyle/>
                    <a:p>
                      <a:pPr>
                        <a:buNone/>
                      </a:pPr>
                      <a:r>
                        <a:rPr lang="en-TT" sz="1400" b="1" dirty="0"/>
                        <a:t>Linked Research Objective</a:t>
                      </a:r>
                    </a:p>
                  </a:txBody>
                  <a:tcPr marL="24041" marR="24041" marT="12020" marB="12020" anchor="ctr">
                    <a:solidFill>
                      <a:schemeClr val="accent1">
                        <a:lumMod val="60000"/>
                        <a:lumOff val="40000"/>
                      </a:schemeClr>
                    </a:solidFill>
                  </a:tcPr>
                </a:tc>
                <a:extLst>
                  <a:ext uri="{0D108BD9-81ED-4DB2-BD59-A6C34878D82A}">
                    <a16:rowId xmlns:a16="http://schemas.microsoft.com/office/drawing/2014/main" val="938483601"/>
                  </a:ext>
                </a:extLst>
              </a:tr>
              <a:tr h="877433">
                <a:tc>
                  <a:txBody>
                    <a:bodyPr/>
                    <a:lstStyle/>
                    <a:p>
                      <a:pPr>
                        <a:buNone/>
                      </a:pPr>
                      <a:r>
                        <a:rPr lang="en-TT" sz="1400" dirty="0"/>
                        <a:t>DeAngelo (1981)</a:t>
                      </a:r>
                    </a:p>
                  </a:txBody>
                  <a:tcPr marL="24041" marR="24041" marT="12020" marB="12020" anchor="ctr"/>
                </a:tc>
                <a:tc>
                  <a:txBody>
                    <a:bodyPr/>
                    <a:lstStyle/>
                    <a:p>
                      <a:pPr>
                        <a:buNone/>
                      </a:pPr>
                      <a:r>
                        <a:rPr lang="en-US" sz="1400" dirty="0"/>
                        <a:t>Auditor size (Big auditor vs small auditor)</a:t>
                      </a:r>
                    </a:p>
                  </a:txBody>
                  <a:tcPr marL="24041" marR="24041" marT="12020" marB="12020" anchor="ctr"/>
                </a:tc>
                <a:tc>
                  <a:txBody>
                    <a:bodyPr/>
                    <a:lstStyle/>
                    <a:p>
                      <a:pPr>
                        <a:buNone/>
                      </a:pPr>
                      <a:r>
                        <a:rPr lang="en-TT" sz="1400"/>
                        <a:t>Financial reporting credibility</a:t>
                      </a:r>
                    </a:p>
                  </a:txBody>
                  <a:tcPr marL="24041" marR="24041" marT="12020" marB="12020" anchor="ctr"/>
                </a:tc>
                <a:tc>
                  <a:txBody>
                    <a:bodyPr/>
                    <a:lstStyle/>
                    <a:p>
                      <a:pPr>
                        <a:buNone/>
                      </a:pPr>
                      <a:r>
                        <a:rPr lang="en-US" sz="1400"/>
                        <a:t>Larger audit firms tend to deliver higher audit quality due to stronger independence and reputation incentives.</a:t>
                      </a:r>
                    </a:p>
                  </a:txBody>
                  <a:tcPr marL="24041" marR="24041" marT="12020" marB="12020" anchor="ctr"/>
                </a:tc>
                <a:tc>
                  <a:txBody>
                    <a:bodyPr/>
                    <a:lstStyle/>
                    <a:p>
                      <a:pPr>
                        <a:buNone/>
                      </a:pPr>
                      <a:r>
                        <a:rPr lang="en-TT" sz="1400"/>
                        <a:t>Objective 1</a:t>
                      </a:r>
                    </a:p>
                  </a:txBody>
                  <a:tcPr marL="24041" marR="24041" marT="12020" marB="12020" anchor="ctr"/>
                </a:tc>
                <a:extLst>
                  <a:ext uri="{0D108BD9-81ED-4DB2-BD59-A6C34878D82A}">
                    <a16:rowId xmlns:a16="http://schemas.microsoft.com/office/drawing/2014/main" val="809389355"/>
                  </a:ext>
                </a:extLst>
              </a:tr>
              <a:tr h="1047553">
                <a:tc>
                  <a:txBody>
                    <a:bodyPr/>
                    <a:lstStyle/>
                    <a:p>
                      <a:pPr>
                        <a:buNone/>
                      </a:pPr>
                      <a:r>
                        <a:rPr lang="en-TT" sz="1400"/>
                        <a:t>Francis &amp; Yu (2009)</a:t>
                      </a:r>
                    </a:p>
                  </a:txBody>
                  <a:tcPr marL="24041" marR="24041" marT="12020" marB="12020" anchor="ctr"/>
                </a:tc>
                <a:tc>
                  <a:txBody>
                    <a:bodyPr/>
                    <a:lstStyle/>
                    <a:p>
                      <a:pPr>
                        <a:buNone/>
                      </a:pPr>
                      <a:r>
                        <a:rPr lang="en-TT" sz="1400"/>
                        <a:t>Big 4 auditor presence</a:t>
                      </a:r>
                    </a:p>
                  </a:txBody>
                  <a:tcPr marL="24041" marR="24041" marT="12020" marB="12020" anchor="ctr"/>
                </a:tc>
                <a:tc>
                  <a:txBody>
                    <a:bodyPr/>
                    <a:lstStyle/>
                    <a:p>
                      <a:pPr>
                        <a:buNone/>
                      </a:pPr>
                      <a:r>
                        <a:rPr lang="en-TT" sz="1400"/>
                        <a:t>Earnings quality</a:t>
                      </a:r>
                    </a:p>
                  </a:txBody>
                  <a:tcPr marL="24041" marR="24041" marT="12020" marB="12020" anchor="ctr"/>
                </a:tc>
                <a:tc>
                  <a:txBody>
                    <a:bodyPr/>
                    <a:lstStyle/>
                    <a:p>
                      <a:pPr>
                        <a:buNone/>
                      </a:pPr>
                      <a:r>
                        <a:rPr lang="en-US" sz="1400"/>
                        <a:t>Firms audited by Big 4 auditors show lower discretionary accruals, suggesting higher financial reporting reliability.</a:t>
                      </a:r>
                    </a:p>
                  </a:txBody>
                  <a:tcPr marL="24041" marR="24041" marT="12020" marB="12020" anchor="ctr"/>
                </a:tc>
                <a:tc>
                  <a:txBody>
                    <a:bodyPr/>
                    <a:lstStyle/>
                    <a:p>
                      <a:pPr>
                        <a:buNone/>
                      </a:pPr>
                      <a:r>
                        <a:rPr lang="en-TT" sz="1400" dirty="0"/>
                        <a:t>Objective 3</a:t>
                      </a:r>
                    </a:p>
                  </a:txBody>
                  <a:tcPr marL="24041" marR="24041" marT="12020" marB="12020" anchor="ctr"/>
                </a:tc>
                <a:extLst>
                  <a:ext uri="{0D108BD9-81ED-4DB2-BD59-A6C34878D82A}">
                    <a16:rowId xmlns:a16="http://schemas.microsoft.com/office/drawing/2014/main" val="3332741663"/>
                  </a:ext>
                </a:extLst>
              </a:tr>
              <a:tr h="792374">
                <a:tc>
                  <a:txBody>
                    <a:bodyPr/>
                    <a:lstStyle/>
                    <a:p>
                      <a:pPr>
                        <a:buNone/>
                      </a:pPr>
                      <a:r>
                        <a:rPr lang="en-TT" sz="1400"/>
                        <a:t>Knechel et al. (2013)</a:t>
                      </a:r>
                    </a:p>
                  </a:txBody>
                  <a:tcPr marL="24041" marR="24041" marT="12020" marB="12020" anchor="ctr"/>
                </a:tc>
                <a:tc>
                  <a:txBody>
                    <a:bodyPr/>
                    <a:lstStyle/>
                    <a:p>
                      <a:pPr>
                        <a:buNone/>
                      </a:pPr>
                      <a:r>
                        <a:rPr lang="en-TT" sz="1400"/>
                        <a:t>Audit tenure and audit effort</a:t>
                      </a:r>
                    </a:p>
                  </a:txBody>
                  <a:tcPr marL="24041" marR="24041" marT="12020" marB="12020" anchor="ctr"/>
                </a:tc>
                <a:tc>
                  <a:txBody>
                    <a:bodyPr/>
                    <a:lstStyle/>
                    <a:p>
                      <a:pPr>
                        <a:buNone/>
                      </a:pPr>
                      <a:r>
                        <a:rPr lang="en-TT" sz="1400"/>
                        <a:t>Financial statement reliability</a:t>
                      </a:r>
                    </a:p>
                  </a:txBody>
                  <a:tcPr marL="24041" marR="24041" marT="12020" marB="12020" anchor="ctr"/>
                </a:tc>
                <a:tc>
                  <a:txBody>
                    <a:bodyPr/>
                    <a:lstStyle/>
                    <a:p>
                      <a:pPr>
                        <a:buNone/>
                      </a:pPr>
                      <a:r>
                        <a:rPr lang="en-US" sz="1400"/>
                        <a:t>Audit quality improves with auditor expertise but very long tenure may threaten independence.</a:t>
                      </a:r>
                    </a:p>
                  </a:txBody>
                  <a:tcPr marL="24041" marR="24041" marT="12020" marB="12020" anchor="ctr"/>
                </a:tc>
                <a:tc>
                  <a:txBody>
                    <a:bodyPr/>
                    <a:lstStyle/>
                    <a:p>
                      <a:pPr>
                        <a:buNone/>
                      </a:pPr>
                      <a:r>
                        <a:rPr lang="en-TT" sz="1400"/>
                        <a:t>Objective 1</a:t>
                      </a:r>
                    </a:p>
                  </a:txBody>
                  <a:tcPr marL="24041" marR="24041" marT="12020" marB="12020" anchor="ctr"/>
                </a:tc>
                <a:extLst>
                  <a:ext uri="{0D108BD9-81ED-4DB2-BD59-A6C34878D82A}">
                    <a16:rowId xmlns:a16="http://schemas.microsoft.com/office/drawing/2014/main" val="3534172549"/>
                  </a:ext>
                </a:extLst>
              </a:tr>
              <a:tr h="792374">
                <a:tc>
                  <a:txBody>
                    <a:bodyPr/>
                    <a:lstStyle/>
                    <a:p>
                      <a:pPr>
                        <a:buNone/>
                      </a:pPr>
                      <a:r>
                        <a:rPr lang="en-TT" sz="1400"/>
                        <a:t>Siregar &amp; Utama (2008)</a:t>
                      </a:r>
                    </a:p>
                  </a:txBody>
                  <a:tcPr marL="24041" marR="24041" marT="12020" marB="12020" anchor="ctr"/>
                </a:tc>
                <a:tc>
                  <a:txBody>
                    <a:bodyPr/>
                    <a:lstStyle/>
                    <a:p>
                      <a:pPr>
                        <a:buNone/>
                      </a:pPr>
                      <a:r>
                        <a:rPr lang="en-TT" sz="1400"/>
                        <a:t>Audit firm size</a:t>
                      </a:r>
                    </a:p>
                  </a:txBody>
                  <a:tcPr marL="24041" marR="24041" marT="12020" marB="12020" anchor="ctr"/>
                </a:tc>
                <a:tc>
                  <a:txBody>
                    <a:bodyPr/>
                    <a:lstStyle/>
                    <a:p>
                      <a:pPr>
                        <a:buNone/>
                      </a:pPr>
                      <a:r>
                        <a:rPr lang="en-TT" sz="1400"/>
                        <a:t>Earnings management</a:t>
                      </a:r>
                    </a:p>
                  </a:txBody>
                  <a:tcPr marL="24041" marR="24041" marT="12020" marB="12020" anchor="ctr"/>
                </a:tc>
                <a:tc>
                  <a:txBody>
                    <a:bodyPr/>
                    <a:lstStyle/>
                    <a:p>
                      <a:pPr>
                        <a:buNone/>
                      </a:pPr>
                      <a:r>
                        <a:rPr lang="en-US" sz="1400"/>
                        <a:t>Companies audited by higher quality auditors exhibit lower earnings manipulation.</a:t>
                      </a:r>
                    </a:p>
                  </a:txBody>
                  <a:tcPr marL="24041" marR="24041" marT="12020" marB="12020" anchor="ctr"/>
                </a:tc>
                <a:tc>
                  <a:txBody>
                    <a:bodyPr/>
                    <a:lstStyle/>
                    <a:p>
                      <a:pPr>
                        <a:buNone/>
                      </a:pPr>
                      <a:r>
                        <a:rPr lang="en-TT" sz="1400"/>
                        <a:t>Objective 3</a:t>
                      </a:r>
                    </a:p>
                  </a:txBody>
                  <a:tcPr marL="24041" marR="24041" marT="12020" marB="12020" anchor="ctr"/>
                </a:tc>
                <a:extLst>
                  <a:ext uri="{0D108BD9-81ED-4DB2-BD59-A6C34878D82A}">
                    <a16:rowId xmlns:a16="http://schemas.microsoft.com/office/drawing/2014/main" val="664298182"/>
                  </a:ext>
                </a:extLst>
              </a:tr>
              <a:tr h="877433">
                <a:tc>
                  <a:txBody>
                    <a:bodyPr/>
                    <a:lstStyle/>
                    <a:p>
                      <a:pPr>
                        <a:buNone/>
                      </a:pPr>
                      <a:r>
                        <a:rPr lang="en-TT" sz="1400"/>
                        <a:t>Alzoubi (2018)</a:t>
                      </a:r>
                    </a:p>
                  </a:txBody>
                  <a:tcPr marL="24041" marR="24041" marT="12020" marB="12020" anchor="ctr"/>
                </a:tc>
                <a:tc>
                  <a:txBody>
                    <a:bodyPr/>
                    <a:lstStyle/>
                    <a:p>
                      <a:pPr>
                        <a:buNone/>
                      </a:pPr>
                      <a:r>
                        <a:rPr lang="en-TT" sz="1400"/>
                        <a:t>Auditor specialization</a:t>
                      </a:r>
                    </a:p>
                  </a:txBody>
                  <a:tcPr marL="24041" marR="24041" marT="12020" marB="12020" anchor="ctr"/>
                </a:tc>
                <a:tc>
                  <a:txBody>
                    <a:bodyPr/>
                    <a:lstStyle/>
                    <a:p>
                      <a:pPr>
                        <a:buNone/>
                      </a:pPr>
                      <a:r>
                        <a:rPr lang="en-TT" sz="1400"/>
                        <a:t>Accrual quality</a:t>
                      </a:r>
                    </a:p>
                  </a:txBody>
                  <a:tcPr marL="24041" marR="24041" marT="12020" marB="12020" anchor="ctr"/>
                </a:tc>
                <a:tc>
                  <a:txBody>
                    <a:bodyPr/>
                    <a:lstStyle/>
                    <a:p>
                      <a:pPr>
                        <a:buNone/>
                      </a:pPr>
                      <a:r>
                        <a:rPr lang="en-US" sz="1400"/>
                        <a:t>Industry-specialized auditors improve reporting quality and reduce financial misstatements.</a:t>
                      </a:r>
                    </a:p>
                  </a:txBody>
                  <a:tcPr marL="24041" marR="24041" marT="12020" marB="12020" anchor="ctr"/>
                </a:tc>
                <a:tc>
                  <a:txBody>
                    <a:bodyPr/>
                    <a:lstStyle/>
                    <a:p>
                      <a:pPr>
                        <a:buNone/>
                      </a:pPr>
                      <a:r>
                        <a:rPr lang="en-TT" sz="1400"/>
                        <a:t>Objective 3</a:t>
                      </a:r>
                    </a:p>
                  </a:txBody>
                  <a:tcPr marL="24041" marR="24041" marT="12020" marB="12020" anchor="ctr"/>
                </a:tc>
                <a:extLst>
                  <a:ext uri="{0D108BD9-81ED-4DB2-BD59-A6C34878D82A}">
                    <a16:rowId xmlns:a16="http://schemas.microsoft.com/office/drawing/2014/main" val="560097944"/>
                  </a:ext>
                </a:extLst>
              </a:tr>
              <a:tr h="707314">
                <a:tc>
                  <a:txBody>
                    <a:bodyPr/>
                    <a:lstStyle/>
                    <a:p>
                      <a:pPr>
                        <a:buNone/>
                      </a:pPr>
                      <a:r>
                        <a:rPr lang="en-TT" sz="1400"/>
                        <a:t>IFAC / IAASB reports</a:t>
                      </a:r>
                    </a:p>
                  </a:txBody>
                  <a:tcPr marL="24041" marR="24041" marT="12020" marB="12020" anchor="ctr"/>
                </a:tc>
                <a:tc>
                  <a:txBody>
                    <a:bodyPr/>
                    <a:lstStyle/>
                    <a:p>
                      <a:pPr>
                        <a:buNone/>
                      </a:pPr>
                      <a:r>
                        <a:rPr lang="en-TT" sz="1400" dirty="0"/>
                        <a:t>Audit process quality</a:t>
                      </a:r>
                    </a:p>
                  </a:txBody>
                  <a:tcPr marL="24041" marR="24041" marT="12020" marB="12020" anchor="ctr"/>
                </a:tc>
                <a:tc>
                  <a:txBody>
                    <a:bodyPr/>
                    <a:lstStyle/>
                    <a:p>
                      <a:pPr>
                        <a:buNone/>
                      </a:pPr>
                      <a:r>
                        <a:rPr lang="en-TT" sz="1400"/>
                        <a:t>Compliance with IFRS standards</a:t>
                      </a:r>
                    </a:p>
                  </a:txBody>
                  <a:tcPr marL="24041" marR="24041" marT="12020" marB="12020" anchor="ctr"/>
                </a:tc>
                <a:tc>
                  <a:txBody>
                    <a:bodyPr/>
                    <a:lstStyle/>
                    <a:p>
                      <a:pPr>
                        <a:buNone/>
                      </a:pPr>
                      <a:r>
                        <a:rPr lang="en-US" sz="1400"/>
                        <a:t>Strong audit procedures improve the reliability and transparency of financial reporting.</a:t>
                      </a:r>
                    </a:p>
                  </a:txBody>
                  <a:tcPr marL="24041" marR="24041" marT="12020" marB="12020" anchor="ctr"/>
                </a:tc>
                <a:tc>
                  <a:txBody>
                    <a:bodyPr/>
                    <a:lstStyle/>
                    <a:p>
                      <a:pPr>
                        <a:buNone/>
                      </a:pPr>
                      <a:r>
                        <a:rPr lang="en-TT" sz="1400" dirty="0"/>
                        <a:t>Objective 2</a:t>
                      </a:r>
                    </a:p>
                  </a:txBody>
                  <a:tcPr marL="24041" marR="24041" marT="12020" marB="12020" anchor="ctr"/>
                </a:tc>
                <a:extLst>
                  <a:ext uri="{0D108BD9-81ED-4DB2-BD59-A6C34878D82A}">
                    <a16:rowId xmlns:a16="http://schemas.microsoft.com/office/drawing/2014/main" val="426271720"/>
                  </a:ext>
                </a:extLst>
              </a:tr>
            </a:tbl>
          </a:graphicData>
        </a:graphic>
      </p:graphicFrame>
    </p:spTree>
    <p:extLst>
      <p:ext uri="{BB962C8B-B14F-4D97-AF65-F5344CB8AC3E}">
        <p14:creationId xmlns:p14="http://schemas.microsoft.com/office/powerpoint/2010/main" val="430153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78ED4-C599-210C-BDAE-95332EB5E52E}"/>
              </a:ext>
            </a:extLst>
          </p:cNvPr>
          <p:cNvSpPr>
            <a:spLocks noGrp="1"/>
          </p:cNvSpPr>
          <p:nvPr>
            <p:ph type="title"/>
          </p:nvPr>
        </p:nvSpPr>
        <p:spPr/>
        <p:txBody>
          <a:bodyPr>
            <a:normAutofit/>
          </a:bodyPr>
          <a:lstStyle/>
          <a:p>
            <a:r>
              <a:rPr lang="en-TT" sz="3600" dirty="0"/>
              <a:t>Step 2- Your Data Analysis- </a:t>
            </a:r>
            <a:r>
              <a:rPr lang="en-TT" sz="3600" dirty="0">
                <a:solidFill>
                  <a:srgbClr val="FF0000"/>
                </a:solidFill>
              </a:rPr>
              <a:t>Quantitative</a:t>
            </a:r>
            <a:r>
              <a:rPr lang="en-TT" sz="3600" dirty="0"/>
              <a:t> using Financial Analysis</a:t>
            </a:r>
          </a:p>
        </p:txBody>
      </p:sp>
      <p:sp>
        <p:nvSpPr>
          <p:cNvPr id="3" name="Content Placeholder 2">
            <a:extLst>
              <a:ext uri="{FF2B5EF4-FFF2-40B4-BE49-F238E27FC236}">
                <a16:creationId xmlns:a16="http://schemas.microsoft.com/office/drawing/2014/main" id="{BC6DDAAB-6AEF-DEA5-C7C0-E77B461A6B6F}"/>
              </a:ext>
            </a:extLst>
          </p:cNvPr>
          <p:cNvSpPr>
            <a:spLocks noGrp="1"/>
          </p:cNvSpPr>
          <p:nvPr>
            <p:ph idx="1"/>
          </p:nvPr>
        </p:nvSpPr>
        <p:spPr/>
        <p:txBody>
          <a:bodyPr>
            <a:normAutofit lnSpcReduction="10000"/>
          </a:bodyPr>
          <a:lstStyle/>
          <a:p>
            <a:r>
              <a:rPr lang="en-TT" dirty="0"/>
              <a:t>Before you can write up chapter 4, you must analyse your data</a:t>
            </a:r>
          </a:p>
          <a:p>
            <a:endParaRPr lang="en-TT" dirty="0"/>
          </a:p>
          <a:p>
            <a:r>
              <a:rPr lang="en-TT" dirty="0"/>
              <a:t>This involves locating all the financial data from your sources</a:t>
            </a:r>
          </a:p>
          <a:p>
            <a:endParaRPr lang="en-TT" dirty="0"/>
          </a:p>
          <a:p>
            <a:r>
              <a:rPr lang="en-TT" dirty="0"/>
              <a:t>Then performing the financial analysis and/or statistical analysis</a:t>
            </a:r>
          </a:p>
          <a:p>
            <a:endParaRPr lang="en-TT" dirty="0"/>
          </a:p>
          <a:p>
            <a:r>
              <a:rPr lang="en-TT" dirty="0"/>
              <a:t>This is where you will use MS Excel for:</a:t>
            </a:r>
          </a:p>
          <a:p>
            <a:pPr lvl="1"/>
            <a:r>
              <a:rPr lang="en-TT" dirty="0"/>
              <a:t>Ratio Analysis</a:t>
            </a:r>
          </a:p>
          <a:p>
            <a:pPr lvl="1"/>
            <a:r>
              <a:rPr lang="en-TT" dirty="0"/>
              <a:t>Correlation</a:t>
            </a:r>
          </a:p>
          <a:p>
            <a:pPr lvl="1"/>
            <a:r>
              <a:rPr lang="en-TT" dirty="0"/>
              <a:t>Regression</a:t>
            </a:r>
          </a:p>
          <a:p>
            <a:pPr lvl="1"/>
            <a:endParaRPr lang="en-TT" dirty="0"/>
          </a:p>
        </p:txBody>
      </p:sp>
    </p:spTree>
    <p:extLst>
      <p:ext uri="{BB962C8B-B14F-4D97-AF65-F5344CB8AC3E}">
        <p14:creationId xmlns:p14="http://schemas.microsoft.com/office/powerpoint/2010/main" val="1355395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0DFC9-9BB5-ADDE-0543-3F73AD214221}"/>
              </a:ext>
            </a:extLst>
          </p:cNvPr>
          <p:cNvSpPr>
            <a:spLocks noGrp="1"/>
          </p:cNvSpPr>
          <p:nvPr>
            <p:ph type="title"/>
          </p:nvPr>
        </p:nvSpPr>
        <p:spPr>
          <a:xfrm>
            <a:off x="838200" y="365125"/>
            <a:ext cx="10515600" cy="809251"/>
          </a:xfrm>
        </p:spPr>
        <p:txBody>
          <a:bodyPr>
            <a:normAutofit/>
          </a:bodyPr>
          <a:lstStyle/>
          <a:p>
            <a:r>
              <a:rPr lang="en-US" sz="3600" u="sng" dirty="0"/>
              <a:t>Example 1:</a:t>
            </a:r>
            <a:endParaRPr lang="en-TT" sz="3600" dirty="0"/>
          </a:p>
        </p:txBody>
      </p:sp>
      <p:sp>
        <p:nvSpPr>
          <p:cNvPr id="3" name="Content Placeholder 2">
            <a:extLst>
              <a:ext uri="{FF2B5EF4-FFF2-40B4-BE49-F238E27FC236}">
                <a16:creationId xmlns:a16="http://schemas.microsoft.com/office/drawing/2014/main" id="{DB275B56-EF2C-7274-BC63-DE5EC5248CA1}"/>
              </a:ext>
            </a:extLst>
          </p:cNvPr>
          <p:cNvSpPr>
            <a:spLocks noGrp="1"/>
          </p:cNvSpPr>
          <p:nvPr>
            <p:ph idx="1"/>
          </p:nvPr>
        </p:nvSpPr>
        <p:spPr>
          <a:xfrm>
            <a:off x="838200" y="1488141"/>
            <a:ext cx="10515600" cy="4688822"/>
          </a:xfrm>
        </p:spPr>
        <p:txBody>
          <a:bodyPr>
            <a:normAutofit/>
          </a:bodyPr>
          <a:lstStyle/>
          <a:p>
            <a:r>
              <a:rPr lang="en-US" dirty="0">
                <a:solidFill>
                  <a:srgbClr val="FF0000"/>
                </a:solidFill>
              </a:rPr>
              <a:t>RQ: </a:t>
            </a:r>
            <a:r>
              <a:rPr lang="en-US" dirty="0"/>
              <a:t>To what extent does working capital management influence the profitability of selected companies over a three-year period? </a:t>
            </a:r>
          </a:p>
          <a:p>
            <a:r>
              <a:rPr lang="en-US" dirty="0">
                <a:solidFill>
                  <a:srgbClr val="FF0000"/>
                </a:solidFill>
              </a:rPr>
              <a:t>Objectives</a:t>
            </a:r>
          </a:p>
          <a:p>
            <a:pPr marL="0" indent="0">
              <a:buNone/>
            </a:pPr>
            <a:r>
              <a:rPr lang="en-US" dirty="0"/>
              <a:t>1. To </a:t>
            </a:r>
            <a:r>
              <a:rPr lang="en-US" dirty="0" err="1"/>
              <a:t>analyse</a:t>
            </a:r>
            <a:r>
              <a:rPr lang="en-US" dirty="0"/>
              <a:t> the working capital position of three firms over a three-year period using key working capital ratios.</a:t>
            </a:r>
          </a:p>
          <a:p>
            <a:pPr marL="0" indent="0">
              <a:buNone/>
            </a:pPr>
            <a:r>
              <a:rPr lang="en-US" dirty="0"/>
              <a:t>2. To evaluate the profitability performance of the selected firms over the same period.</a:t>
            </a:r>
          </a:p>
          <a:p>
            <a:pPr marL="0" indent="0">
              <a:buNone/>
            </a:pPr>
            <a:r>
              <a:rPr lang="en-US" dirty="0"/>
              <a:t>3. To </a:t>
            </a:r>
            <a:r>
              <a:rPr lang="en-US" dirty="0">
                <a:solidFill>
                  <a:srgbClr val="FF0000"/>
                </a:solidFill>
              </a:rPr>
              <a:t>examine the relationship between working capital management and profitability</a:t>
            </a:r>
            <a:r>
              <a:rPr lang="en-US" dirty="0"/>
              <a:t> of the firms </a:t>
            </a:r>
          </a:p>
        </p:txBody>
      </p:sp>
    </p:spTree>
    <p:extLst>
      <p:ext uri="{BB962C8B-B14F-4D97-AF65-F5344CB8AC3E}">
        <p14:creationId xmlns:p14="http://schemas.microsoft.com/office/powerpoint/2010/main" val="3809755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1627</TotalTime>
  <Words>1588</Words>
  <Application>Microsoft Office PowerPoint</Application>
  <PresentationFormat>Widescreen</PresentationFormat>
  <Paragraphs>269</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Cambria Math</vt:lpstr>
      <vt:lpstr>Office Theme</vt:lpstr>
      <vt:lpstr>Chapter 4 Findings and Discussion</vt:lpstr>
      <vt:lpstr>Purpose</vt:lpstr>
      <vt:lpstr>Step 1- Plan out the structure of the chapter</vt:lpstr>
      <vt:lpstr>Generic Structure</vt:lpstr>
      <vt:lpstr>Example Structure 1</vt:lpstr>
      <vt:lpstr>Step 2- Your Data Analysis- Qualitative using only Articles</vt:lpstr>
      <vt:lpstr>PowerPoint Presentation</vt:lpstr>
      <vt:lpstr>Step 2- Your Data Analysis- Quantitative using Financial Analysis</vt:lpstr>
      <vt:lpstr>Example 1:</vt:lpstr>
      <vt:lpstr>Analysis for Objective 1</vt:lpstr>
      <vt:lpstr>Analysis for Objective 2</vt:lpstr>
      <vt:lpstr>Analysis for Objective 3</vt:lpstr>
      <vt:lpstr>PowerPoint Presentation</vt:lpstr>
      <vt:lpstr>PowerPoint Presentation</vt:lpstr>
      <vt:lpstr>Example 2:</vt:lpstr>
      <vt:lpstr>Analysis for Objective 1</vt:lpstr>
      <vt:lpstr>Analysis for Objective 2</vt:lpstr>
      <vt:lpstr>PowerPoint Presentation</vt:lpstr>
      <vt:lpstr>Example Panel Data</vt:lpstr>
      <vt:lpstr>Analysis for Objective 3</vt:lpstr>
      <vt:lpstr>Step 3- Start Writing up each section</vt:lpstr>
      <vt:lpstr>The interpretation</vt:lpstr>
      <vt:lpstr>Example 1:</vt:lpstr>
      <vt:lpstr>Example 2:</vt:lpstr>
      <vt:lpstr>Example 3:</vt:lpstr>
      <vt:lpstr>Language is important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 Samuel</dc:creator>
  <cp:lastModifiedBy>Andre Samuel</cp:lastModifiedBy>
  <cp:revision>27</cp:revision>
  <dcterms:created xsi:type="dcterms:W3CDTF">2020-03-12T03:50:28Z</dcterms:created>
  <dcterms:modified xsi:type="dcterms:W3CDTF">2026-03-20T16:16:06Z</dcterms:modified>
</cp:coreProperties>
</file>